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87" r:id="rId3"/>
    <p:sldId id="316" r:id="rId4"/>
    <p:sldId id="301" r:id="rId5"/>
    <p:sldId id="302" r:id="rId6"/>
    <p:sldId id="303" r:id="rId7"/>
    <p:sldId id="304" r:id="rId8"/>
    <p:sldId id="305" r:id="rId9"/>
    <p:sldId id="307" r:id="rId10"/>
    <p:sldId id="317" r:id="rId11"/>
    <p:sldId id="309" r:id="rId12"/>
    <p:sldId id="310" r:id="rId13"/>
    <p:sldId id="311" r:id="rId14"/>
    <p:sldId id="312" r:id="rId15"/>
    <p:sldId id="313" r:id="rId16"/>
    <p:sldId id="31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1" autoAdjust="0"/>
    <p:restoredTop sz="94576" autoAdjust="0"/>
  </p:normalViewPr>
  <p:slideViewPr>
    <p:cSldViewPr>
      <p:cViewPr varScale="1">
        <p:scale>
          <a:sx n="108" d="100"/>
          <a:sy n="108" d="100"/>
        </p:scale>
        <p:origin x="154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E7B2AD-34D6-4093-8772-DC8079B6D005}"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23D44-A265-4C35-B3D9-34A1C005FE0F}" type="slidenum">
              <a:rPr lang="en-US" smtClean="0"/>
              <a:pPr/>
              <a:t>‹#›</a:t>
            </a:fld>
            <a:endParaRPr lang="en-US"/>
          </a:p>
        </p:txBody>
      </p:sp>
    </p:spTree>
    <p:extLst>
      <p:ext uri="{BB962C8B-B14F-4D97-AF65-F5344CB8AC3E}">
        <p14:creationId xmlns:p14="http://schemas.microsoft.com/office/powerpoint/2010/main" val="236357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E7B2AD-34D6-4093-8772-DC8079B6D005}"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23D44-A265-4C35-B3D9-34A1C005FE0F}" type="slidenum">
              <a:rPr lang="en-US" smtClean="0"/>
              <a:pPr/>
              <a:t>‹#›</a:t>
            </a:fld>
            <a:endParaRPr lang="en-US"/>
          </a:p>
        </p:txBody>
      </p:sp>
    </p:spTree>
    <p:extLst>
      <p:ext uri="{BB962C8B-B14F-4D97-AF65-F5344CB8AC3E}">
        <p14:creationId xmlns:p14="http://schemas.microsoft.com/office/powerpoint/2010/main" val="2703845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E7B2AD-34D6-4093-8772-DC8079B6D005}"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23D44-A265-4C35-B3D9-34A1C005FE0F}" type="slidenum">
              <a:rPr lang="en-US" smtClean="0"/>
              <a:pPr/>
              <a:t>‹#›</a:t>
            </a:fld>
            <a:endParaRPr lang="en-US"/>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61043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E7B2AD-34D6-4093-8772-DC8079B6D005}"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23D44-A265-4C35-B3D9-34A1C005FE0F}" type="slidenum">
              <a:rPr lang="en-US" smtClean="0"/>
              <a:pPr/>
              <a:t>‹#›</a:t>
            </a:fld>
            <a:endParaRPr lang="en-US"/>
          </a:p>
        </p:txBody>
      </p:sp>
    </p:spTree>
    <p:extLst>
      <p:ext uri="{BB962C8B-B14F-4D97-AF65-F5344CB8AC3E}">
        <p14:creationId xmlns:p14="http://schemas.microsoft.com/office/powerpoint/2010/main" val="2889047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E7B2AD-34D6-4093-8772-DC8079B6D005}"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23D44-A265-4C35-B3D9-34A1C005FE0F}" type="slidenum">
              <a:rPr lang="en-US" smtClean="0"/>
              <a:pPr/>
              <a:t>‹#›</a:t>
            </a:fld>
            <a:endParaRPr lang="en-US"/>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99888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E7B2AD-34D6-4093-8772-DC8079B6D005}"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23D44-A265-4C35-B3D9-34A1C005FE0F}" type="slidenum">
              <a:rPr lang="en-US" smtClean="0"/>
              <a:pPr/>
              <a:t>‹#›</a:t>
            </a:fld>
            <a:endParaRPr lang="en-US"/>
          </a:p>
        </p:txBody>
      </p:sp>
    </p:spTree>
    <p:extLst>
      <p:ext uri="{BB962C8B-B14F-4D97-AF65-F5344CB8AC3E}">
        <p14:creationId xmlns:p14="http://schemas.microsoft.com/office/powerpoint/2010/main" val="83277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E7B2AD-34D6-4093-8772-DC8079B6D005}"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23D44-A265-4C35-B3D9-34A1C005FE0F}" type="slidenum">
              <a:rPr lang="en-US" smtClean="0"/>
              <a:pPr/>
              <a:t>‹#›</a:t>
            </a:fld>
            <a:endParaRPr lang="en-US"/>
          </a:p>
        </p:txBody>
      </p:sp>
    </p:spTree>
    <p:extLst>
      <p:ext uri="{BB962C8B-B14F-4D97-AF65-F5344CB8AC3E}">
        <p14:creationId xmlns:p14="http://schemas.microsoft.com/office/powerpoint/2010/main" val="2278545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E7B2AD-34D6-4093-8772-DC8079B6D005}"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23D44-A265-4C35-B3D9-34A1C005FE0F}" type="slidenum">
              <a:rPr lang="en-US" smtClean="0"/>
              <a:pPr/>
              <a:t>‹#›</a:t>
            </a:fld>
            <a:endParaRPr lang="en-US"/>
          </a:p>
        </p:txBody>
      </p:sp>
    </p:spTree>
    <p:extLst>
      <p:ext uri="{BB962C8B-B14F-4D97-AF65-F5344CB8AC3E}">
        <p14:creationId xmlns:p14="http://schemas.microsoft.com/office/powerpoint/2010/main" val="138138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E7B2AD-34D6-4093-8772-DC8079B6D005}"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23D44-A265-4C35-B3D9-34A1C005FE0F}" type="slidenum">
              <a:rPr lang="en-US" smtClean="0"/>
              <a:pPr/>
              <a:t>‹#›</a:t>
            </a:fld>
            <a:endParaRPr lang="en-US"/>
          </a:p>
        </p:txBody>
      </p:sp>
    </p:spTree>
    <p:extLst>
      <p:ext uri="{BB962C8B-B14F-4D97-AF65-F5344CB8AC3E}">
        <p14:creationId xmlns:p14="http://schemas.microsoft.com/office/powerpoint/2010/main" val="29902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E7B2AD-34D6-4093-8772-DC8079B6D005}"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23D44-A265-4C35-B3D9-34A1C005FE0F}" type="slidenum">
              <a:rPr lang="en-US" smtClean="0"/>
              <a:pPr/>
              <a:t>‹#›</a:t>
            </a:fld>
            <a:endParaRPr lang="en-US"/>
          </a:p>
        </p:txBody>
      </p:sp>
    </p:spTree>
    <p:extLst>
      <p:ext uri="{BB962C8B-B14F-4D97-AF65-F5344CB8AC3E}">
        <p14:creationId xmlns:p14="http://schemas.microsoft.com/office/powerpoint/2010/main" val="176673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E7B2AD-34D6-4093-8772-DC8079B6D005}"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23D44-A265-4C35-B3D9-34A1C005FE0F}" type="slidenum">
              <a:rPr lang="en-US" smtClean="0"/>
              <a:pPr/>
              <a:t>‹#›</a:t>
            </a:fld>
            <a:endParaRPr lang="en-US"/>
          </a:p>
        </p:txBody>
      </p:sp>
    </p:spTree>
    <p:extLst>
      <p:ext uri="{BB962C8B-B14F-4D97-AF65-F5344CB8AC3E}">
        <p14:creationId xmlns:p14="http://schemas.microsoft.com/office/powerpoint/2010/main" val="3205278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E7B2AD-34D6-4093-8772-DC8079B6D005}" type="datetimeFigureOut">
              <a:rPr lang="en-US" smtClean="0"/>
              <a:pPr/>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923D44-A265-4C35-B3D9-34A1C005FE0F}" type="slidenum">
              <a:rPr lang="en-US" smtClean="0"/>
              <a:pPr/>
              <a:t>‹#›</a:t>
            </a:fld>
            <a:endParaRPr lang="en-US"/>
          </a:p>
        </p:txBody>
      </p:sp>
    </p:spTree>
    <p:extLst>
      <p:ext uri="{BB962C8B-B14F-4D97-AF65-F5344CB8AC3E}">
        <p14:creationId xmlns:p14="http://schemas.microsoft.com/office/powerpoint/2010/main" val="227650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E7B2AD-34D6-4093-8772-DC8079B6D005}" type="datetimeFigureOut">
              <a:rPr lang="en-US" smtClean="0"/>
              <a:pPr/>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923D44-A265-4C35-B3D9-34A1C005FE0F}" type="slidenum">
              <a:rPr lang="en-US" smtClean="0"/>
              <a:pPr/>
              <a:t>‹#›</a:t>
            </a:fld>
            <a:endParaRPr lang="en-US"/>
          </a:p>
        </p:txBody>
      </p:sp>
    </p:spTree>
    <p:extLst>
      <p:ext uri="{BB962C8B-B14F-4D97-AF65-F5344CB8AC3E}">
        <p14:creationId xmlns:p14="http://schemas.microsoft.com/office/powerpoint/2010/main" val="264116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7B2AD-34D6-4093-8772-DC8079B6D005}" type="datetimeFigureOut">
              <a:rPr lang="en-US" smtClean="0"/>
              <a:pPr/>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923D44-A265-4C35-B3D9-34A1C005FE0F}" type="slidenum">
              <a:rPr lang="en-US" smtClean="0"/>
              <a:pPr/>
              <a:t>‹#›</a:t>
            </a:fld>
            <a:endParaRPr lang="en-US"/>
          </a:p>
        </p:txBody>
      </p:sp>
    </p:spTree>
    <p:extLst>
      <p:ext uri="{BB962C8B-B14F-4D97-AF65-F5344CB8AC3E}">
        <p14:creationId xmlns:p14="http://schemas.microsoft.com/office/powerpoint/2010/main" val="87647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9E7B2AD-34D6-4093-8772-DC8079B6D005}"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23D44-A265-4C35-B3D9-34A1C005FE0F}" type="slidenum">
              <a:rPr lang="en-US" smtClean="0"/>
              <a:pPr/>
              <a:t>‹#›</a:t>
            </a:fld>
            <a:endParaRPr lang="en-US"/>
          </a:p>
        </p:txBody>
      </p:sp>
    </p:spTree>
    <p:extLst>
      <p:ext uri="{BB962C8B-B14F-4D97-AF65-F5344CB8AC3E}">
        <p14:creationId xmlns:p14="http://schemas.microsoft.com/office/powerpoint/2010/main" val="2921255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E7B2AD-34D6-4093-8772-DC8079B6D005}"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23D44-A265-4C35-B3D9-34A1C005FE0F}" type="slidenum">
              <a:rPr lang="en-US" smtClean="0"/>
              <a:pPr/>
              <a:t>‹#›</a:t>
            </a:fld>
            <a:endParaRPr lang="en-US"/>
          </a:p>
        </p:txBody>
      </p:sp>
    </p:spTree>
    <p:extLst>
      <p:ext uri="{BB962C8B-B14F-4D97-AF65-F5344CB8AC3E}">
        <p14:creationId xmlns:p14="http://schemas.microsoft.com/office/powerpoint/2010/main" val="419202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6"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E7B2AD-34D6-4093-8772-DC8079B6D005}" type="datetimeFigureOut">
              <a:rPr lang="en-US" smtClean="0"/>
              <a:pPr/>
              <a:t>3/23/2026</a:t>
            </a:fld>
            <a:endParaRPr lang="en-US"/>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900">
                <a:solidFill>
                  <a:schemeClr val="accent1"/>
                </a:solidFill>
              </a:defRPr>
            </a:lvl1pPr>
          </a:lstStyle>
          <a:p>
            <a:fld id="{1E923D44-A265-4C35-B3D9-34A1C005FE0F}" type="slidenum">
              <a:rPr lang="en-US" smtClean="0"/>
              <a:pPr/>
              <a:t>‹#›</a:t>
            </a:fld>
            <a:endParaRPr lang="en-US"/>
          </a:p>
        </p:txBody>
      </p:sp>
    </p:spTree>
    <p:extLst>
      <p:ext uri="{BB962C8B-B14F-4D97-AF65-F5344CB8AC3E}">
        <p14:creationId xmlns:p14="http://schemas.microsoft.com/office/powerpoint/2010/main" val="401974721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ransition spd="med">
    <p:wedg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oalapanaitcerna.ro/" TargetMode="External"/><Relationship Id="rId2" Type="http://schemas.openxmlformats.org/officeDocument/2006/relationships/hyperlink" Target="mailto:sam.cerna@yahoo.co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ftYVl4um41w"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500034" y="285728"/>
            <a:ext cx="8229600" cy="1143000"/>
          </a:xfrm>
        </p:spPr>
        <p:txBody>
          <a:bodyPr>
            <a:normAutofit fontScale="90000"/>
          </a:bodyPr>
          <a:lstStyle/>
          <a:p>
            <a:br>
              <a:rPr lang="ro-RO" sz="1300" b="1" dirty="0"/>
            </a:br>
            <a:br>
              <a:rPr lang="ro-RO" sz="1300" b="1" dirty="0"/>
            </a:br>
            <a:br>
              <a:rPr lang="ro-RO" sz="1300" b="1" dirty="0"/>
            </a:br>
            <a:br>
              <a:rPr lang="ro-RO" sz="1300" b="1" dirty="0"/>
            </a:br>
            <a:br>
              <a:rPr lang="ro-RO" sz="1300" b="1" dirty="0"/>
            </a:br>
            <a:br>
              <a:rPr lang="en-US" sz="1300" b="1" dirty="0"/>
            </a:br>
            <a:br>
              <a:rPr lang="en-US" sz="1300" b="1" dirty="0"/>
            </a:br>
            <a:br>
              <a:rPr lang="en-US" sz="1300" b="1" dirty="0"/>
            </a:br>
            <a:br>
              <a:rPr lang="en-US" sz="2700" dirty="0">
                <a:latin typeface="Bookman Old Style" pitchFamily="18" charset="0"/>
              </a:rPr>
            </a:br>
            <a:br>
              <a:rPr lang="ro-RO" sz="2700" b="1" dirty="0">
                <a:latin typeface="Bookman Old Style" pitchFamily="18" charset="0"/>
              </a:rPr>
            </a:br>
            <a:br>
              <a:rPr lang="ro-RO" dirty="0"/>
            </a:br>
            <a:endParaRPr lang="ro-RO" dirty="0"/>
          </a:p>
        </p:txBody>
      </p:sp>
      <p:graphicFrame>
        <p:nvGraphicFramePr>
          <p:cNvPr id="6" name="Content Placeholder 5">
            <a:extLst>
              <a:ext uri="{FF2B5EF4-FFF2-40B4-BE49-F238E27FC236}">
                <a16:creationId xmlns:a16="http://schemas.microsoft.com/office/drawing/2014/main" id="{BD8CB343-7663-E0E6-DDF3-0200563AB844}"/>
              </a:ext>
            </a:extLst>
          </p:cNvPr>
          <p:cNvGraphicFramePr>
            <a:graphicFrameLocks noGrp="1"/>
          </p:cNvGraphicFramePr>
          <p:nvPr>
            <p:ph idx="1"/>
            <p:extLst>
              <p:ext uri="{D42A27DB-BD31-4B8C-83A1-F6EECF244321}">
                <p14:modId xmlns:p14="http://schemas.microsoft.com/office/powerpoint/2010/main" val="1725528269"/>
              </p:ext>
            </p:extLst>
          </p:nvPr>
        </p:nvGraphicFramePr>
        <p:xfrm>
          <a:off x="833884" y="635577"/>
          <a:ext cx="6585917" cy="1082040"/>
        </p:xfrm>
        <a:graphic>
          <a:graphicData uri="http://schemas.openxmlformats.org/drawingml/2006/table">
            <a:tbl>
              <a:tblPr firstRow="1" firstCol="1" bandRow="1"/>
              <a:tblGrid>
                <a:gridCol w="1159767">
                  <a:extLst>
                    <a:ext uri="{9D8B030D-6E8A-4147-A177-3AD203B41FA5}">
                      <a16:colId xmlns:a16="http://schemas.microsoft.com/office/drawing/2014/main" val="4222793533"/>
                    </a:ext>
                  </a:extLst>
                </a:gridCol>
                <a:gridCol w="5426150">
                  <a:extLst>
                    <a:ext uri="{9D8B030D-6E8A-4147-A177-3AD203B41FA5}">
                      <a16:colId xmlns:a16="http://schemas.microsoft.com/office/drawing/2014/main" val="4195374262"/>
                    </a:ext>
                  </a:extLst>
                </a:gridCol>
              </a:tblGrid>
              <a:tr h="0">
                <a:tc>
                  <a:txBody>
                    <a:bodyPr/>
                    <a:lstStyle/>
                    <a:p>
                      <a:pPr>
                        <a:buNone/>
                      </a:pPr>
                      <a:endParaRPr lang="ro-RO"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buNone/>
                        <a:tabLst>
                          <a:tab pos="2743200" algn="ctr"/>
                          <a:tab pos="5486400" algn="r"/>
                        </a:tabLst>
                      </a:pPr>
                      <a:r>
                        <a:rPr lang="en-GB" sz="1000" dirty="0">
                          <a:solidFill>
                            <a:srgbClr val="0F243E"/>
                          </a:solidFill>
                          <a:effectLst/>
                          <a:latin typeface="Times New Roman" panose="02020603050405020304" pitchFamily="18" charset="0"/>
                          <a:ea typeface="Times New Roman" panose="02020603050405020304" pitchFamily="18" charset="0"/>
                          <a:cs typeface="Comic Sans MS" panose="030F0702030302020204" pitchFamily="66" charset="0"/>
                        </a:rPr>
                        <a:t>ȘCOALA GIMNAZIALĂ </a:t>
                      </a:r>
                      <a:endParaRPr lang="ro-RO" sz="1000" dirty="0">
                        <a:effectLst/>
                        <a:latin typeface="Comic Sans MS" panose="030F0702030302020204" pitchFamily="66" charset="0"/>
                        <a:ea typeface="Times New Roman" panose="02020603050405020304" pitchFamily="18" charset="0"/>
                        <a:cs typeface="Comic Sans MS" panose="030F0702030302020204" pitchFamily="66" charset="0"/>
                      </a:endParaRPr>
                    </a:p>
                    <a:p>
                      <a:pPr>
                        <a:lnSpc>
                          <a:spcPct val="115000"/>
                        </a:lnSpc>
                        <a:buNone/>
                        <a:tabLst>
                          <a:tab pos="2743200" algn="ctr"/>
                          <a:tab pos="5486400" algn="r"/>
                        </a:tabLst>
                      </a:pPr>
                      <a:r>
                        <a:rPr lang="en-GB" sz="1000" dirty="0">
                          <a:solidFill>
                            <a:srgbClr val="0F243E"/>
                          </a:solidFill>
                          <a:effectLst/>
                          <a:latin typeface="Times New Roman" panose="02020603050405020304" pitchFamily="18" charset="0"/>
                          <a:ea typeface="Times New Roman" panose="02020603050405020304" pitchFamily="18" charset="0"/>
                          <a:cs typeface="Comic Sans MS" panose="030F0702030302020204" pitchFamily="66" charset="0"/>
                        </a:rPr>
                        <a:t>,,PANAIT CERNA” CERNA</a:t>
                      </a:r>
                      <a:endParaRPr lang="ro-RO" sz="1000" dirty="0">
                        <a:effectLst/>
                        <a:latin typeface="Comic Sans MS" panose="030F0702030302020204" pitchFamily="66" charset="0"/>
                        <a:ea typeface="Times New Roman" panose="02020603050405020304" pitchFamily="18" charset="0"/>
                        <a:cs typeface="Comic Sans MS" panose="030F0702030302020204" pitchFamily="66" charset="0"/>
                      </a:endParaRPr>
                    </a:p>
                    <a:p>
                      <a:pPr>
                        <a:buNone/>
                        <a:tabLst>
                          <a:tab pos="2743200" algn="ctr"/>
                          <a:tab pos="5486400" algn="r"/>
                        </a:tabLst>
                      </a:pPr>
                      <a:r>
                        <a:rPr lang="en-GB" sz="1200" dirty="0">
                          <a:solidFill>
                            <a:srgbClr val="0F243E"/>
                          </a:solidFill>
                          <a:effectLst/>
                          <a:latin typeface="Times New Roman" panose="02020603050405020304" pitchFamily="18" charset="0"/>
                          <a:ea typeface="Times New Roman" panose="02020603050405020304" pitchFamily="18" charset="0"/>
                          <a:cs typeface="Comic Sans MS" panose="030F0702030302020204" pitchFamily="66" charset="0"/>
                        </a:rPr>
                        <a:t>Str.</a:t>
                      </a:r>
                      <a:r>
                        <a:rPr lang="ro-RO" sz="1200" dirty="0">
                          <a:solidFill>
                            <a:srgbClr val="0F243E"/>
                          </a:solidFill>
                          <a:effectLst/>
                          <a:latin typeface="Times New Roman" panose="02020603050405020304" pitchFamily="18" charset="0"/>
                          <a:ea typeface="Times New Roman" panose="02020603050405020304" pitchFamily="18" charset="0"/>
                          <a:cs typeface="Comic Sans MS" panose="030F0702030302020204" pitchFamily="66" charset="0"/>
                        </a:rPr>
                        <a:t>Ș</a:t>
                      </a:r>
                      <a:r>
                        <a:rPr lang="en-GB" sz="1200" dirty="0" err="1">
                          <a:solidFill>
                            <a:srgbClr val="0F243E"/>
                          </a:solidFill>
                          <a:effectLst/>
                          <a:latin typeface="Times New Roman" panose="02020603050405020304" pitchFamily="18" charset="0"/>
                          <a:ea typeface="Times New Roman" panose="02020603050405020304" pitchFamily="18" charset="0"/>
                          <a:cs typeface="Comic Sans MS" panose="030F0702030302020204" pitchFamily="66" charset="0"/>
                        </a:rPr>
                        <a:t>colii</a:t>
                      </a:r>
                      <a:r>
                        <a:rPr lang="en-GB" sz="1200" dirty="0">
                          <a:solidFill>
                            <a:srgbClr val="0F243E"/>
                          </a:solidFill>
                          <a:effectLst/>
                          <a:latin typeface="Times New Roman" panose="02020603050405020304" pitchFamily="18" charset="0"/>
                          <a:ea typeface="Times New Roman" panose="02020603050405020304" pitchFamily="18" charset="0"/>
                          <a:cs typeface="Comic Sans MS" panose="030F0702030302020204" pitchFamily="66" charset="0"/>
                        </a:rPr>
                        <a:t> , Nr.1, Loc. Cerna, Jud. Tulcea</a:t>
                      </a:r>
                      <a:endParaRPr lang="ro-RO" sz="1000" dirty="0">
                        <a:effectLst/>
                        <a:latin typeface="Comic Sans MS" panose="030F0702030302020204" pitchFamily="66" charset="0"/>
                        <a:ea typeface="Times New Roman" panose="02020603050405020304" pitchFamily="18" charset="0"/>
                        <a:cs typeface="Comic Sans MS" panose="030F0702030302020204" pitchFamily="66" charset="0"/>
                      </a:endParaRPr>
                    </a:p>
                    <a:p>
                      <a:pPr>
                        <a:buNone/>
                        <a:tabLst>
                          <a:tab pos="2743200" algn="ctr"/>
                          <a:tab pos="5486400" algn="r"/>
                        </a:tabLst>
                      </a:pPr>
                      <a:r>
                        <a:rPr lang="en-GB" sz="1200" dirty="0">
                          <a:solidFill>
                            <a:srgbClr val="0F243E"/>
                          </a:solidFill>
                          <a:effectLst/>
                          <a:latin typeface="Times New Roman" panose="02020603050405020304" pitchFamily="18" charset="0"/>
                          <a:ea typeface="Times New Roman" panose="02020603050405020304" pitchFamily="18" charset="0"/>
                          <a:cs typeface="Comic Sans MS" panose="030F0702030302020204" pitchFamily="66" charset="0"/>
                        </a:rPr>
                        <a:t>Tel</a:t>
                      </a:r>
                      <a:r>
                        <a:rPr lang="ro-RO" sz="1200" dirty="0">
                          <a:solidFill>
                            <a:srgbClr val="0F243E"/>
                          </a:solidFill>
                          <a:effectLst/>
                          <a:latin typeface="Times New Roman" panose="02020603050405020304" pitchFamily="18" charset="0"/>
                          <a:ea typeface="Times New Roman" panose="02020603050405020304" pitchFamily="18" charset="0"/>
                          <a:cs typeface="Comic Sans MS" panose="030F0702030302020204" pitchFamily="66" charset="0"/>
                        </a:rPr>
                        <a:t>.</a:t>
                      </a:r>
                      <a:r>
                        <a:rPr lang="en-GB" sz="1200" dirty="0">
                          <a:solidFill>
                            <a:srgbClr val="0F243E"/>
                          </a:solidFill>
                          <a:effectLst/>
                          <a:latin typeface="Times New Roman" panose="02020603050405020304" pitchFamily="18" charset="0"/>
                          <a:ea typeface="Times New Roman" panose="02020603050405020304" pitchFamily="18" charset="0"/>
                          <a:cs typeface="Comic Sans MS" panose="030F0702030302020204" pitchFamily="66" charset="0"/>
                        </a:rPr>
                        <a:t> 0340401402</a:t>
                      </a:r>
                      <a:endParaRPr lang="ro-RO" sz="1000" dirty="0">
                        <a:effectLst/>
                        <a:latin typeface="Comic Sans MS" panose="030F0702030302020204" pitchFamily="66" charset="0"/>
                        <a:ea typeface="Times New Roman" panose="02020603050405020304" pitchFamily="18" charset="0"/>
                        <a:cs typeface="Comic Sans MS" panose="030F0702030302020204" pitchFamily="66" charset="0"/>
                      </a:endParaRPr>
                    </a:p>
                    <a:p>
                      <a:pPr>
                        <a:buNone/>
                        <a:tabLst>
                          <a:tab pos="2743200" algn="ctr"/>
                          <a:tab pos="5486400" algn="r"/>
                        </a:tabLst>
                      </a:pPr>
                      <a:r>
                        <a:rPr lang="en-GB" sz="1200">
                          <a:solidFill>
                            <a:srgbClr val="0F243E"/>
                          </a:solidFill>
                          <a:effectLst/>
                          <a:latin typeface="Times New Roman" panose="02020603050405020304" pitchFamily="18" charset="0"/>
                          <a:ea typeface="Times New Roman" panose="02020603050405020304" pitchFamily="18" charset="0"/>
                          <a:cs typeface="Comic Sans MS" panose="030F0702030302020204" pitchFamily="66" charset="0"/>
                        </a:rPr>
                        <a:t>e-mail </a:t>
                      </a:r>
                      <a:r>
                        <a:rPr lang="en-GB" sz="1200" dirty="0">
                          <a:solidFill>
                            <a:srgbClr val="0F243E"/>
                          </a:solidFill>
                          <a:effectLst/>
                          <a:latin typeface="Times New Roman" panose="02020603050405020304" pitchFamily="18" charset="0"/>
                          <a:ea typeface="Times New Roman" panose="02020603050405020304" pitchFamily="18" charset="0"/>
                          <a:cs typeface="Comic Sans MS" panose="030F0702030302020204" pitchFamily="66" charset="0"/>
                        </a:rPr>
                        <a:t>: </a:t>
                      </a:r>
                      <a:r>
                        <a:rPr lang="en-GB" sz="1200" u="sng" dirty="0">
                          <a:solidFill>
                            <a:srgbClr val="0563C1"/>
                          </a:solidFill>
                          <a:effectLst/>
                          <a:latin typeface="Times New Roman" panose="02020603050405020304" pitchFamily="18" charset="0"/>
                          <a:ea typeface="Times New Roman" panose="02020603050405020304" pitchFamily="18" charset="0"/>
                          <a:cs typeface="Comic Sans MS" panose="030F0702030302020204" pitchFamily="66" charset="0"/>
                          <a:hlinkClick r:id="rId2"/>
                        </a:rPr>
                        <a:t>sam.cerna@yahoo.com</a:t>
                      </a:r>
                      <a:r>
                        <a:rPr lang="en-GB" sz="1000" dirty="0">
                          <a:effectLst/>
                          <a:latin typeface="Comic Sans MS" panose="030F0702030302020204" pitchFamily="66" charset="0"/>
                          <a:ea typeface="Times New Roman" panose="02020603050405020304" pitchFamily="18" charset="0"/>
                          <a:cs typeface="Comic Sans MS" panose="030F0702030302020204" pitchFamily="66" charset="0"/>
                        </a:rPr>
                        <a:t>                 </a:t>
                      </a:r>
                      <a:endParaRPr lang="ro-RO" sz="1000" dirty="0">
                        <a:effectLst/>
                        <a:latin typeface="Comic Sans MS" panose="030F0702030302020204" pitchFamily="66" charset="0"/>
                        <a:ea typeface="Times New Roman" panose="02020603050405020304" pitchFamily="18" charset="0"/>
                        <a:cs typeface="Comic Sans MS" panose="030F0702030302020204" pitchFamily="66" charset="0"/>
                      </a:endParaRPr>
                    </a:p>
                    <a:p>
                      <a:pPr>
                        <a:buNone/>
                        <a:tabLst>
                          <a:tab pos="2743200" algn="ctr"/>
                          <a:tab pos="5486400" algn="r"/>
                        </a:tabLst>
                      </a:pPr>
                      <a:r>
                        <a:rPr lang="en-GB" sz="1200" dirty="0">
                          <a:effectLst/>
                          <a:latin typeface="Times New Roman" panose="02020603050405020304" pitchFamily="18" charset="0"/>
                          <a:ea typeface="Times New Roman" panose="02020603050405020304" pitchFamily="18" charset="0"/>
                          <a:cs typeface="Comic Sans MS" panose="030F0702030302020204" pitchFamily="66" charset="0"/>
                        </a:rPr>
                        <a:t>site: </a:t>
                      </a:r>
                      <a:r>
                        <a:rPr lang="en-GB" sz="1200" u="sng" dirty="0">
                          <a:solidFill>
                            <a:srgbClr val="0563C1"/>
                          </a:solidFill>
                          <a:effectLst/>
                          <a:latin typeface="Times New Roman" panose="02020603050405020304" pitchFamily="18" charset="0"/>
                          <a:ea typeface="Times New Roman" panose="02020603050405020304" pitchFamily="18" charset="0"/>
                          <a:cs typeface="Comic Sans MS" panose="030F0702030302020204" pitchFamily="66" charset="0"/>
                          <a:hlinkClick r:id="rId3"/>
                        </a:rPr>
                        <a:t>https://scoalapanaitcerna.ro/</a:t>
                      </a:r>
                      <a:endParaRPr lang="ro-RO" sz="1000" dirty="0">
                        <a:effectLst/>
                        <a:latin typeface="Comic Sans MS" panose="030F0702030302020204" pitchFamily="66" charset="0"/>
                        <a:ea typeface="Times New Roman" panose="02020603050405020304" pitchFamily="18" charset="0"/>
                        <a:cs typeface="Comic Sans MS" panose="030F0702030302020204" pitchFamily="66"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045510"/>
                  </a:ext>
                </a:extLst>
              </a:tr>
            </a:tbl>
          </a:graphicData>
        </a:graphic>
      </p:graphicFrame>
      <p:pic>
        <p:nvPicPr>
          <p:cNvPr id="2049" name="Imagine 1">
            <a:extLst>
              <a:ext uri="{FF2B5EF4-FFF2-40B4-BE49-F238E27FC236}">
                <a16:creationId xmlns:a16="http://schemas.microsoft.com/office/drawing/2014/main" id="{0EE01C89-708C-7E0C-32A7-9404383F24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777248"/>
            <a:ext cx="2165350" cy="4222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ine 2">
            <a:extLst>
              <a:ext uri="{FF2B5EF4-FFF2-40B4-BE49-F238E27FC236}">
                <a16:creationId xmlns:a16="http://schemas.microsoft.com/office/drawing/2014/main" id="{ABDB973D-7CC7-E27D-E234-560FFBD93B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1629" y="666298"/>
            <a:ext cx="942975" cy="10191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4041870-03A4-6D69-8114-054C6366C17A}"/>
              </a:ext>
            </a:extLst>
          </p:cNvPr>
          <p:cNvSpPr/>
          <p:nvPr/>
        </p:nvSpPr>
        <p:spPr>
          <a:xfrm>
            <a:off x="1118764" y="2355847"/>
            <a:ext cx="7341667" cy="2585323"/>
          </a:xfrm>
          <a:prstGeom prst="rect">
            <a:avLst/>
          </a:prstGeom>
          <a:noFill/>
        </p:spPr>
        <p:txBody>
          <a:bodyPr wrap="square" lIns="91440" tIns="45720" rIns="91440" bIns="45720">
            <a:spAutoFit/>
          </a:bodyPr>
          <a:lstStyle/>
          <a:p>
            <a:pPr algn="ctr"/>
            <a:r>
              <a:rPr lang="ro-RO" sz="5400" b="1" dirty="0">
                <a:ln w="6600">
                  <a:solidFill>
                    <a:schemeClr val="accent2"/>
                  </a:solidFill>
                  <a:prstDash val="solid"/>
                </a:ln>
                <a:solidFill>
                  <a:srgbClr val="FFFFFF"/>
                </a:solidFill>
                <a:effectLst>
                  <a:outerShdw dist="38100" dir="2700000" algn="tl" rotWithShape="0">
                    <a:schemeClr val="accent2"/>
                  </a:outerShdw>
                </a:effectLst>
              </a:rPr>
              <a:t>ZIUA PORȚILOR DESCHISE</a:t>
            </a:r>
          </a:p>
          <a:p>
            <a:pPr algn="ctr"/>
            <a:r>
              <a:rPr lang="ro-RO" sz="5400" b="1" dirty="0">
                <a:ln w="6600">
                  <a:solidFill>
                    <a:schemeClr val="accent2"/>
                  </a:solidFill>
                  <a:prstDash val="solid"/>
                </a:ln>
                <a:solidFill>
                  <a:srgbClr val="FFFFFF"/>
                </a:solidFill>
                <a:effectLst>
                  <a:outerShdw dist="38100" dir="2700000" algn="tl" rotWithShape="0">
                    <a:schemeClr val="accent2"/>
                  </a:outerShdw>
                </a:effectLst>
              </a:rPr>
              <a:t>     28 Februarie 2026</a:t>
            </a:r>
          </a:p>
        </p:txBody>
      </p:sp>
      <p:sp>
        <p:nvSpPr>
          <p:cNvPr id="8" name="TextBox 7">
            <a:extLst>
              <a:ext uri="{FF2B5EF4-FFF2-40B4-BE49-F238E27FC236}">
                <a16:creationId xmlns:a16="http://schemas.microsoft.com/office/drawing/2014/main" id="{4C9D94A4-7EBB-AF49-4E26-0FD34A893D31}"/>
              </a:ext>
            </a:extLst>
          </p:cNvPr>
          <p:cNvSpPr txBox="1"/>
          <p:nvPr/>
        </p:nvSpPr>
        <p:spPr>
          <a:xfrm>
            <a:off x="4283968" y="4941168"/>
            <a:ext cx="2885430" cy="923330"/>
          </a:xfrm>
          <a:prstGeom prst="rect">
            <a:avLst/>
          </a:prstGeom>
          <a:noFill/>
        </p:spPr>
        <p:txBody>
          <a:bodyPr wrap="square" rtlCol="0">
            <a:spAutoFit/>
          </a:bodyPr>
          <a:lstStyle/>
          <a:p>
            <a:pPr algn="ctr"/>
            <a:r>
              <a:rPr lang="ro-RO" b="1" dirty="0"/>
              <a:t>Profesor învățământ primar, </a:t>
            </a:r>
          </a:p>
          <a:p>
            <a:pPr algn="ctr"/>
            <a:r>
              <a:rPr lang="ro-RO" b="1" dirty="0"/>
              <a:t>STAICU PETRICA</a:t>
            </a:r>
          </a:p>
        </p:txBody>
      </p:sp>
      <p:pic>
        <p:nvPicPr>
          <p:cNvPr id="9" name="Picture 8">
            <a:extLst>
              <a:ext uri="{FF2B5EF4-FFF2-40B4-BE49-F238E27FC236}">
                <a16:creationId xmlns:a16="http://schemas.microsoft.com/office/drawing/2014/main" id="{0B189190-622A-FE6B-69A5-771898B6167D}"/>
              </a:ext>
            </a:extLst>
          </p:cNvPr>
          <p:cNvPicPr>
            <a:picLocks noChangeAspect="1"/>
          </p:cNvPicPr>
          <p:nvPr/>
        </p:nvPicPr>
        <p:blipFill>
          <a:blip r:embed="rId6"/>
          <a:stretch>
            <a:fillRect/>
          </a:stretch>
        </p:blipFill>
        <p:spPr>
          <a:xfrm rot="20686992">
            <a:off x="414203" y="4376330"/>
            <a:ext cx="2177824" cy="1944216"/>
          </a:xfrm>
          <a:prstGeom prst="rect">
            <a:avLst/>
          </a:prstGeom>
        </p:spPr>
      </p:pic>
    </p:spTree>
  </p:cSld>
  <p:clrMapOvr>
    <a:masterClrMapping/>
  </p:clrMapOvr>
  <p:transition spd="med">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3CC40A-310A-E94B-3082-C37A325ED933}"/>
              </a:ext>
            </a:extLst>
          </p:cNvPr>
          <p:cNvPicPr>
            <a:picLocks noChangeAspect="1"/>
          </p:cNvPicPr>
          <p:nvPr/>
        </p:nvPicPr>
        <p:blipFill>
          <a:blip r:embed="rId2"/>
          <a:stretch>
            <a:fillRect/>
          </a:stretch>
        </p:blipFill>
        <p:spPr>
          <a:xfrm>
            <a:off x="251520" y="476672"/>
            <a:ext cx="8280920" cy="6210691"/>
          </a:xfrm>
          <a:prstGeom prst="rect">
            <a:avLst/>
          </a:prstGeom>
        </p:spPr>
      </p:pic>
    </p:spTree>
    <p:extLst>
      <p:ext uri="{BB962C8B-B14F-4D97-AF65-F5344CB8AC3E}">
        <p14:creationId xmlns:p14="http://schemas.microsoft.com/office/powerpoint/2010/main" val="350894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687B68-7C7A-C471-0A0E-0DE1B9E41F38}"/>
              </a:ext>
            </a:extLst>
          </p:cNvPr>
          <p:cNvSpPr txBox="1"/>
          <p:nvPr/>
        </p:nvSpPr>
        <p:spPr>
          <a:xfrm>
            <a:off x="683568" y="188640"/>
            <a:ext cx="7488832" cy="1200329"/>
          </a:xfrm>
          <a:prstGeom prst="rect">
            <a:avLst/>
          </a:prstGeom>
          <a:noFill/>
        </p:spPr>
        <p:txBody>
          <a:bodyPr wrap="square">
            <a:spAutoFit/>
          </a:bodyPr>
          <a:lstStyle/>
          <a:p>
            <a:pPr algn="ctr"/>
            <a:r>
              <a:rPr lang="ro-RO" dirty="0"/>
              <a:t> </a:t>
            </a:r>
            <a:r>
              <a:rPr lang="ro-RO" b="1" dirty="0">
                <a:solidFill>
                  <a:srgbClr val="002060"/>
                </a:solidFill>
              </a:rPr>
              <a:t>Evaluarea dezvoltării copiilor care împlinesc 6 ani în perioada </a:t>
            </a:r>
          </a:p>
          <a:p>
            <a:pPr algn="ctr"/>
            <a:r>
              <a:rPr lang="ro-RO" b="1" dirty="0">
                <a:solidFill>
                  <a:srgbClr val="002060"/>
                </a:solidFill>
              </a:rPr>
              <a:t>1 septembrie – 31 decembrie 2026 și eliberarea recomandării pentru înscrierea în  învățământul primar</a:t>
            </a:r>
            <a:br>
              <a:rPr lang="ro-RO" b="1" dirty="0"/>
            </a:br>
            <a:r>
              <a:rPr lang="ro-RO" b="1" dirty="0"/>
              <a:t> </a:t>
            </a:r>
            <a:r>
              <a:rPr lang="fr-FR" b="1" dirty="0">
                <a:solidFill>
                  <a:srgbClr val="FF0000"/>
                </a:solidFill>
              </a:rPr>
              <a:t>16 </a:t>
            </a:r>
            <a:r>
              <a:rPr lang="fr-FR" b="1" dirty="0" err="1">
                <a:solidFill>
                  <a:srgbClr val="FF0000"/>
                </a:solidFill>
              </a:rPr>
              <a:t>martie</a:t>
            </a:r>
            <a:r>
              <a:rPr lang="fr-FR" b="1" dirty="0">
                <a:solidFill>
                  <a:srgbClr val="FF0000"/>
                </a:solidFill>
              </a:rPr>
              <a:t> – 30 </a:t>
            </a:r>
            <a:r>
              <a:rPr lang="fr-FR" b="1" dirty="0" err="1">
                <a:solidFill>
                  <a:srgbClr val="FF0000"/>
                </a:solidFill>
              </a:rPr>
              <a:t>martie</a:t>
            </a:r>
            <a:r>
              <a:rPr lang="fr-FR" b="1" dirty="0">
                <a:solidFill>
                  <a:srgbClr val="FF0000"/>
                </a:solidFill>
              </a:rPr>
              <a:t> 2026 </a:t>
            </a:r>
            <a:endParaRPr lang="ro-RO" b="1" dirty="0">
              <a:solidFill>
                <a:srgbClr val="FF0000"/>
              </a:solidFill>
            </a:endParaRPr>
          </a:p>
        </p:txBody>
      </p:sp>
      <p:sp>
        <p:nvSpPr>
          <p:cNvPr id="5" name="TextBox 4">
            <a:extLst>
              <a:ext uri="{FF2B5EF4-FFF2-40B4-BE49-F238E27FC236}">
                <a16:creationId xmlns:a16="http://schemas.microsoft.com/office/drawing/2014/main" id="{40785B8C-6425-F2DE-6D37-55A504898CF6}"/>
              </a:ext>
            </a:extLst>
          </p:cNvPr>
          <p:cNvSpPr txBox="1"/>
          <p:nvPr/>
        </p:nvSpPr>
        <p:spPr>
          <a:xfrm>
            <a:off x="395536" y="1637740"/>
            <a:ext cx="8352928" cy="4801314"/>
          </a:xfrm>
          <a:prstGeom prst="rect">
            <a:avLst/>
          </a:prstGeom>
          <a:noFill/>
        </p:spPr>
        <p:txBody>
          <a:bodyPr wrap="square">
            <a:spAutoFit/>
          </a:bodyPr>
          <a:lstStyle/>
          <a:p>
            <a:pPr marL="0" indent="0" algn="just" eaLnBrk="1" hangingPunct="1">
              <a:lnSpc>
                <a:spcPct val="90000"/>
              </a:lnSpc>
              <a:spcBef>
                <a:spcPct val="0"/>
              </a:spcBef>
              <a:defRPr/>
            </a:pPr>
            <a:r>
              <a:rPr lang="ro-RO" altLang="en-US" sz="2000" b="1" i="1" dirty="0">
                <a:solidFill>
                  <a:srgbClr val="FF0000"/>
                </a:solidFill>
                <a:latin typeface="Cambria" pitchFamily="18" charset="0"/>
              </a:rPr>
              <a:t>Pentru copiii care au frecventat grădinița</a:t>
            </a:r>
            <a:endParaRPr lang="en-US" altLang="en-US" sz="2000" dirty="0">
              <a:solidFill>
                <a:srgbClr val="FF0000"/>
              </a:solidFill>
              <a:latin typeface="Cambria" pitchFamily="18" charset="0"/>
            </a:endParaRPr>
          </a:p>
          <a:p>
            <a:pPr marL="285750" indent="-285750" algn="just" eaLnBrk="1" hangingPunct="1">
              <a:lnSpc>
                <a:spcPct val="90000"/>
              </a:lnSpc>
              <a:spcBef>
                <a:spcPct val="0"/>
              </a:spcBef>
              <a:buFont typeface="Wingdings" pitchFamily="2" charset="2"/>
              <a:buChar char="Ø"/>
              <a:defRPr/>
            </a:pPr>
            <a:r>
              <a:rPr lang="ro-RO" altLang="en-US" sz="2000" dirty="0">
                <a:latin typeface="Cambria" pitchFamily="18" charset="0"/>
              </a:rPr>
              <a:t> Înregistrarea cererilor transmise/depuse la unitățile de învățământ cu nivel preșcolar pentru obținerea recomandării de înscriere în clasa pregătitoare</a:t>
            </a:r>
            <a:endParaRPr lang="en-US" altLang="en-US" sz="2000" dirty="0">
              <a:latin typeface="Cambria" pitchFamily="18" charset="0"/>
            </a:endParaRPr>
          </a:p>
          <a:p>
            <a:pPr marL="285750" indent="-285750" algn="just">
              <a:lnSpc>
                <a:spcPct val="90000"/>
              </a:lnSpc>
              <a:spcBef>
                <a:spcPct val="0"/>
              </a:spcBef>
              <a:buFont typeface="Wingdings" pitchFamily="2" charset="2"/>
              <a:buChar char="Ø"/>
              <a:defRPr/>
            </a:pPr>
            <a:r>
              <a:rPr lang="ro-RO" altLang="en-US" sz="2000" dirty="0">
                <a:latin typeface="Cambria" pitchFamily="18" charset="0"/>
              </a:rPr>
              <a:t> </a:t>
            </a:r>
            <a:r>
              <a:rPr lang="ro-RO" altLang="en-US" sz="2000" dirty="0">
                <a:latin typeface="Cambria" panose="02040503050406030204" pitchFamily="18" charset="0"/>
                <a:ea typeface="Cambria" panose="02040503050406030204" pitchFamily="18" charset="0"/>
              </a:rPr>
              <a:t>E</a:t>
            </a:r>
            <a:r>
              <a:rPr lang="ro-RO" sz="2000" dirty="0">
                <a:latin typeface="Cambria" panose="02040503050406030204" pitchFamily="18" charset="0"/>
                <a:ea typeface="Cambria" panose="02040503050406030204" pitchFamily="18" charset="0"/>
              </a:rPr>
              <a:t>liberarea/transmiterea către părinte de către unitatea de învățământ cu nivel preșcolar a recomandării de înscriere în clasa pregătitoare sau în grupa mare, după caz; </a:t>
            </a:r>
            <a:endParaRPr lang="ro-RO" altLang="en-US" sz="2000" i="1" dirty="0">
              <a:latin typeface="Cambria" panose="02040503050406030204" pitchFamily="18" charset="0"/>
              <a:ea typeface="Cambria" panose="02040503050406030204" pitchFamily="18" charset="0"/>
            </a:endParaRPr>
          </a:p>
          <a:p>
            <a:pPr marL="0" indent="0" algn="just" eaLnBrk="1" hangingPunct="1">
              <a:lnSpc>
                <a:spcPct val="90000"/>
              </a:lnSpc>
              <a:spcBef>
                <a:spcPct val="0"/>
              </a:spcBef>
              <a:defRPr/>
            </a:pPr>
            <a:r>
              <a:rPr lang="ro-RO" altLang="en-US" sz="2000" b="1" i="1" dirty="0">
                <a:solidFill>
                  <a:srgbClr val="FF0000"/>
                </a:solidFill>
                <a:latin typeface="Cambria" pitchFamily="18" charset="0"/>
              </a:rPr>
              <a:t>Pentru copiii care NU au frecventat grădinița sau au revenit</a:t>
            </a:r>
            <a:r>
              <a:rPr lang="ro-RO" altLang="en-US" sz="2000" dirty="0">
                <a:solidFill>
                  <a:srgbClr val="FF0000"/>
                </a:solidFill>
                <a:latin typeface="Cambria" pitchFamily="18" charset="0"/>
              </a:rPr>
              <a:t> </a:t>
            </a:r>
            <a:r>
              <a:rPr lang="ro-RO" altLang="en-US" sz="2000" b="1" i="1" dirty="0">
                <a:solidFill>
                  <a:srgbClr val="FF0000"/>
                </a:solidFill>
                <a:latin typeface="Cambria" pitchFamily="18" charset="0"/>
              </a:rPr>
              <a:t>din străinătate</a:t>
            </a:r>
            <a:endParaRPr lang="en-US" altLang="en-US" sz="2000" dirty="0">
              <a:solidFill>
                <a:srgbClr val="FF0000"/>
              </a:solidFill>
              <a:latin typeface="Cambria" pitchFamily="18" charset="0"/>
            </a:endParaRPr>
          </a:p>
          <a:p>
            <a:pPr marL="285750" indent="-285750" algn="just" eaLnBrk="1" hangingPunct="1">
              <a:lnSpc>
                <a:spcPct val="90000"/>
              </a:lnSpc>
              <a:spcBef>
                <a:spcPct val="0"/>
              </a:spcBef>
              <a:buFont typeface="Wingdings" pitchFamily="2" charset="2"/>
              <a:buChar char="Ø"/>
              <a:defRPr/>
            </a:pPr>
            <a:r>
              <a:rPr lang="ro-RO" altLang="en-US" sz="2000" dirty="0">
                <a:latin typeface="Cambria" pitchFamily="18" charset="0"/>
              </a:rPr>
              <a:t>Înregistrarea de către CJRAE/CMBRAE a cererilor de evaluare, depuse/transmise de părinți pentru copiii care îndeplinesc criteriile prevăzute la Art. 7 alin. (1);</a:t>
            </a:r>
            <a:endParaRPr lang="en-US" altLang="en-US" sz="2000" dirty="0">
              <a:latin typeface="Cambria" pitchFamily="18" charset="0"/>
            </a:endParaRPr>
          </a:p>
          <a:p>
            <a:pPr marL="285750" indent="-285750" algn="just" eaLnBrk="1" hangingPunct="1">
              <a:lnSpc>
                <a:spcPct val="90000"/>
              </a:lnSpc>
              <a:spcBef>
                <a:spcPct val="0"/>
              </a:spcBef>
              <a:buFont typeface="Wingdings" pitchFamily="2" charset="2"/>
              <a:buChar char="Ø"/>
              <a:defRPr/>
            </a:pPr>
            <a:r>
              <a:rPr lang="ro-RO" altLang="en-US" sz="2000" dirty="0">
                <a:latin typeface="Cambria" pitchFamily="18" charset="0"/>
              </a:rPr>
              <a:t>Planificarea de către CJRAE/CMBRAE a organizării evaluării; afișarea și comunicarea programării pentru participarea la evaluare;</a:t>
            </a:r>
            <a:endParaRPr lang="en-US" altLang="en-US" sz="2000" dirty="0">
              <a:latin typeface="Cambria" pitchFamily="18" charset="0"/>
            </a:endParaRPr>
          </a:p>
          <a:p>
            <a:pPr marL="285750" indent="-285750" algn="just" eaLnBrk="1" hangingPunct="1">
              <a:lnSpc>
                <a:spcPct val="90000"/>
              </a:lnSpc>
              <a:spcBef>
                <a:spcPct val="0"/>
              </a:spcBef>
              <a:buFont typeface="Wingdings" pitchFamily="2" charset="2"/>
              <a:buChar char="Ø"/>
              <a:defRPr/>
            </a:pPr>
            <a:r>
              <a:rPr lang="ro-RO" altLang="en-US" sz="2000" dirty="0">
                <a:latin typeface="Cambria" pitchFamily="18" charset="0"/>
              </a:rPr>
              <a:t>Desfășurarea evaluării copiilor de către CJRAE/CMBRAE;</a:t>
            </a:r>
            <a:endParaRPr lang="en-US" altLang="en-US" sz="2000" dirty="0">
              <a:latin typeface="Cambria" pitchFamily="18" charset="0"/>
            </a:endParaRPr>
          </a:p>
          <a:p>
            <a:pPr marL="285750" indent="-285750" algn="just" eaLnBrk="1" hangingPunct="1">
              <a:lnSpc>
                <a:spcPct val="90000"/>
              </a:lnSpc>
              <a:spcBef>
                <a:spcPct val="0"/>
              </a:spcBef>
              <a:buFont typeface="Wingdings" pitchFamily="2" charset="2"/>
              <a:buChar char="Ø"/>
              <a:defRPr/>
            </a:pPr>
            <a:r>
              <a:rPr lang="ro-RO" altLang="en-US" sz="2000" dirty="0">
                <a:latin typeface="Cambria" pitchFamily="18" charset="0"/>
              </a:rPr>
              <a:t> Eliberarea/transmiterea de către CJRAE/CMBRAE a recomandării de înscriere în clasa pregătitoare sau în grupa mare, după caz;</a:t>
            </a:r>
            <a:endParaRPr lang="en-US" altLang="en-US" sz="2000" dirty="0">
              <a:latin typeface="Cambria" pitchFamily="18" charset="0"/>
            </a:endParaRPr>
          </a:p>
        </p:txBody>
      </p:sp>
    </p:spTree>
    <p:extLst>
      <p:ext uri="{BB962C8B-B14F-4D97-AF65-F5344CB8AC3E}">
        <p14:creationId xmlns:p14="http://schemas.microsoft.com/office/powerpoint/2010/main" val="729996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20C58163-0A07-526F-1C65-DC4EB4BA31A5}"/>
              </a:ext>
            </a:extLst>
          </p:cNvPr>
          <p:cNvSpPr>
            <a:spLocks noChangeArrowheads="1"/>
          </p:cNvSpPr>
          <p:nvPr/>
        </p:nvSpPr>
        <p:spPr bwMode="auto">
          <a:xfrm>
            <a:off x="762000" y="457200"/>
            <a:ext cx="769843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endParaRPr lang="en-US" altLang="en-US" sz="1600" b="1" dirty="0">
              <a:solidFill>
                <a:srgbClr val="000000"/>
              </a:solidFill>
              <a:latin typeface="-apple-system"/>
            </a:endParaRPr>
          </a:p>
          <a:p>
            <a:pPr algn="ctr" eaLnBrk="1" hangingPunct="1">
              <a:defRPr/>
            </a:pPr>
            <a:r>
              <a:rPr lang="en-US" altLang="en-US" sz="2400" b="1" dirty="0" err="1">
                <a:solidFill>
                  <a:srgbClr val="002060"/>
                </a:solidFill>
                <a:effectLst>
                  <a:outerShdw blurRad="38100" dist="38100" dir="2700000" algn="tl">
                    <a:srgbClr val="000000">
                      <a:alpha val="43137"/>
                    </a:srgbClr>
                  </a:outerShdw>
                </a:effectLst>
                <a:latin typeface="Arial Black" pitchFamily="34" charset="0"/>
              </a:rPr>
              <a:t>Completarea</a:t>
            </a:r>
            <a:r>
              <a:rPr lang="en-US" altLang="en-US" sz="2400" b="1" dirty="0">
                <a:solidFill>
                  <a:srgbClr val="002060"/>
                </a:solidFill>
                <a:effectLst>
                  <a:outerShdw blurRad="38100" dist="38100" dir="2700000" algn="tl">
                    <a:srgbClr val="000000">
                      <a:alpha val="43137"/>
                    </a:srgbClr>
                  </a:outerShdw>
                </a:effectLst>
                <a:latin typeface="Arial Black" pitchFamily="34" charset="0"/>
              </a:rPr>
              <a:t> </a:t>
            </a:r>
            <a:r>
              <a:rPr lang="en-US" altLang="en-US" sz="2400" b="1" dirty="0" err="1">
                <a:solidFill>
                  <a:srgbClr val="002060"/>
                </a:solidFill>
                <a:effectLst>
                  <a:outerShdw blurRad="38100" dist="38100" dir="2700000" algn="tl">
                    <a:srgbClr val="000000">
                      <a:alpha val="43137"/>
                    </a:srgbClr>
                  </a:outerShdw>
                </a:effectLst>
                <a:latin typeface="Arial Black" pitchFamily="34" charset="0"/>
              </a:rPr>
              <a:t>și</a:t>
            </a:r>
            <a:r>
              <a:rPr lang="en-US" altLang="en-US" sz="2400" b="1" dirty="0">
                <a:solidFill>
                  <a:srgbClr val="002060"/>
                </a:solidFill>
                <a:effectLst>
                  <a:outerShdw blurRad="38100" dist="38100" dir="2700000" algn="tl">
                    <a:srgbClr val="000000">
                      <a:alpha val="43137"/>
                    </a:srgbClr>
                  </a:outerShdw>
                </a:effectLst>
                <a:latin typeface="Arial Black" pitchFamily="34" charset="0"/>
              </a:rPr>
              <a:t> </a:t>
            </a:r>
            <a:r>
              <a:rPr lang="en-US" altLang="en-US" sz="2400" b="1" dirty="0" err="1">
                <a:solidFill>
                  <a:srgbClr val="002060"/>
                </a:solidFill>
                <a:effectLst>
                  <a:outerShdw blurRad="38100" dist="38100" dir="2700000" algn="tl">
                    <a:srgbClr val="000000">
                      <a:alpha val="43137"/>
                    </a:srgbClr>
                  </a:outerShdw>
                </a:effectLst>
                <a:latin typeface="Arial Black" pitchFamily="34" charset="0"/>
              </a:rPr>
              <a:t>validarea</a:t>
            </a:r>
            <a:r>
              <a:rPr lang="en-US" altLang="en-US" sz="2400" b="1" dirty="0">
                <a:solidFill>
                  <a:srgbClr val="002060"/>
                </a:solidFill>
                <a:effectLst>
                  <a:outerShdw blurRad="38100" dist="38100" dir="2700000" algn="tl">
                    <a:srgbClr val="000000">
                      <a:alpha val="43137"/>
                    </a:srgbClr>
                  </a:outerShdw>
                </a:effectLst>
                <a:latin typeface="Arial Black" pitchFamily="34" charset="0"/>
              </a:rPr>
              <a:t> </a:t>
            </a:r>
            <a:r>
              <a:rPr lang="en-US" altLang="en-US" sz="2400" b="1" dirty="0" err="1">
                <a:solidFill>
                  <a:srgbClr val="002060"/>
                </a:solidFill>
                <a:effectLst>
                  <a:outerShdw blurRad="38100" dist="38100" dir="2700000" algn="tl">
                    <a:srgbClr val="000000">
                      <a:alpha val="43137"/>
                    </a:srgbClr>
                  </a:outerShdw>
                </a:effectLst>
                <a:latin typeface="Arial Black" pitchFamily="34" charset="0"/>
              </a:rPr>
              <a:t>cererilor</a:t>
            </a:r>
            <a:r>
              <a:rPr lang="en-US" altLang="en-US" sz="2400" b="1" dirty="0">
                <a:solidFill>
                  <a:srgbClr val="002060"/>
                </a:solidFill>
                <a:effectLst>
                  <a:outerShdw blurRad="38100" dist="38100" dir="2700000" algn="tl">
                    <a:srgbClr val="000000">
                      <a:alpha val="43137"/>
                    </a:srgbClr>
                  </a:outerShdw>
                </a:effectLst>
                <a:latin typeface="Arial Black" pitchFamily="34" charset="0"/>
              </a:rPr>
              <a:t>-tip de </a:t>
            </a:r>
            <a:r>
              <a:rPr lang="en-US" altLang="en-US" sz="2400" b="1" dirty="0" err="1">
                <a:solidFill>
                  <a:srgbClr val="002060"/>
                </a:solidFill>
                <a:effectLst>
                  <a:outerShdw blurRad="38100" dist="38100" dir="2700000" algn="tl">
                    <a:srgbClr val="000000">
                      <a:alpha val="43137"/>
                    </a:srgbClr>
                  </a:outerShdw>
                </a:effectLst>
                <a:latin typeface="Arial Black" pitchFamily="34" charset="0"/>
              </a:rPr>
              <a:t>înscriere</a:t>
            </a:r>
            <a:r>
              <a:rPr lang="en-US" altLang="en-US" sz="2400" b="1" dirty="0">
                <a:solidFill>
                  <a:srgbClr val="002060"/>
                </a:solidFill>
                <a:effectLst>
                  <a:outerShdw blurRad="38100" dist="38100" dir="2700000" algn="tl">
                    <a:srgbClr val="000000">
                      <a:alpha val="43137"/>
                    </a:srgbClr>
                  </a:outerShdw>
                </a:effectLst>
                <a:latin typeface="Arial Black" pitchFamily="34" charset="0"/>
              </a:rPr>
              <a:t> </a:t>
            </a:r>
            <a:r>
              <a:rPr lang="en-US" altLang="en-US" sz="2400" b="1" dirty="0" err="1">
                <a:solidFill>
                  <a:srgbClr val="002060"/>
                </a:solidFill>
                <a:effectLst>
                  <a:outerShdw blurRad="38100" dist="38100" dir="2700000" algn="tl">
                    <a:srgbClr val="000000">
                      <a:alpha val="43137"/>
                    </a:srgbClr>
                  </a:outerShdw>
                </a:effectLst>
                <a:latin typeface="Arial Black" pitchFamily="34" charset="0"/>
              </a:rPr>
              <a:t>în</a:t>
            </a:r>
            <a:r>
              <a:rPr lang="en-US" altLang="en-US" sz="2400" b="1" dirty="0">
                <a:solidFill>
                  <a:srgbClr val="002060"/>
                </a:solidFill>
                <a:effectLst>
                  <a:outerShdw blurRad="38100" dist="38100" dir="2700000" algn="tl">
                    <a:srgbClr val="000000">
                      <a:alpha val="43137"/>
                    </a:srgbClr>
                  </a:outerShdw>
                </a:effectLst>
                <a:latin typeface="Arial Black" pitchFamily="34" charset="0"/>
              </a:rPr>
              <a:t> </a:t>
            </a:r>
            <a:r>
              <a:rPr lang="en-US" altLang="en-US" sz="2400" b="1" dirty="0" err="1">
                <a:solidFill>
                  <a:srgbClr val="002060"/>
                </a:solidFill>
                <a:effectLst>
                  <a:outerShdw blurRad="38100" dist="38100" dir="2700000" algn="tl">
                    <a:srgbClr val="000000">
                      <a:alpha val="43137"/>
                    </a:srgbClr>
                  </a:outerShdw>
                </a:effectLst>
                <a:latin typeface="Arial Black" pitchFamily="34" charset="0"/>
              </a:rPr>
              <a:t>învățământul</a:t>
            </a:r>
            <a:r>
              <a:rPr lang="en-US" altLang="en-US" sz="2400" b="1" dirty="0">
                <a:solidFill>
                  <a:srgbClr val="002060"/>
                </a:solidFill>
                <a:effectLst>
                  <a:outerShdw blurRad="38100" dist="38100" dir="2700000" algn="tl">
                    <a:srgbClr val="000000">
                      <a:alpha val="43137"/>
                    </a:srgbClr>
                  </a:outerShdw>
                </a:effectLst>
                <a:latin typeface="Arial Black" pitchFamily="34" charset="0"/>
              </a:rPr>
              <a:t> </a:t>
            </a:r>
            <a:r>
              <a:rPr lang="en-US" altLang="en-US" sz="2400" b="1" dirty="0" err="1">
                <a:solidFill>
                  <a:srgbClr val="002060"/>
                </a:solidFill>
                <a:effectLst>
                  <a:outerShdw blurRad="38100" dist="38100" dir="2700000" algn="tl">
                    <a:srgbClr val="000000">
                      <a:alpha val="43137"/>
                    </a:srgbClr>
                  </a:outerShdw>
                </a:effectLst>
                <a:latin typeface="Arial Black" pitchFamily="34" charset="0"/>
              </a:rPr>
              <a:t>primar</a:t>
            </a:r>
            <a:endParaRPr lang="ro-RO" altLang="en-US" sz="2400" b="1" dirty="0">
              <a:solidFill>
                <a:srgbClr val="002060"/>
              </a:solidFill>
              <a:effectLst>
                <a:outerShdw blurRad="38100" dist="38100" dir="2700000" algn="tl">
                  <a:srgbClr val="000000">
                    <a:alpha val="43137"/>
                  </a:srgbClr>
                </a:outerShdw>
              </a:effectLst>
              <a:latin typeface="Arial Black" pitchFamily="34" charset="0"/>
            </a:endParaRPr>
          </a:p>
          <a:p>
            <a:pPr algn="ctr" eaLnBrk="1" hangingPunct="1">
              <a:defRPr/>
            </a:pPr>
            <a:endParaRPr lang="en-US" altLang="en-US" sz="1600" b="1" dirty="0">
              <a:solidFill>
                <a:srgbClr val="FF0000"/>
              </a:solidFill>
              <a:latin typeface="-apple-system"/>
            </a:endParaRPr>
          </a:p>
          <a:p>
            <a:pPr>
              <a:defRPr/>
            </a:pPr>
            <a:r>
              <a:rPr lang="en-US" altLang="en-US" sz="2000" b="1" dirty="0">
                <a:solidFill>
                  <a:srgbClr val="FF0000"/>
                </a:solidFill>
                <a:latin typeface="Arial Black" pitchFamily="34" charset="0"/>
              </a:rPr>
              <a:t> </a:t>
            </a:r>
            <a:r>
              <a:rPr lang="ro-RO" altLang="en-US" sz="2000" b="1" dirty="0">
                <a:solidFill>
                  <a:srgbClr val="FF0000"/>
                </a:solidFill>
                <a:latin typeface="Arial Black" pitchFamily="34" charset="0"/>
              </a:rPr>
              <a:t>                     </a:t>
            </a:r>
            <a:r>
              <a:rPr lang="ro-RO" sz="2400" b="1" dirty="0">
                <a:solidFill>
                  <a:srgbClr val="FF0000"/>
                </a:solidFill>
              </a:rPr>
              <a:t>31 martie – 6 mai 2026 </a:t>
            </a:r>
          </a:p>
          <a:p>
            <a:pPr>
              <a:defRPr/>
            </a:pPr>
            <a:endParaRPr lang="en-US" altLang="en-US" dirty="0">
              <a:solidFill>
                <a:srgbClr val="121416"/>
              </a:solidFill>
              <a:latin typeface="-apple-system"/>
            </a:endParaRPr>
          </a:p>
          <a:p>
            <a:pPr marL="285750" indent="-285750" algn="just" eaLnBrk="1" hangingPunct="1">
              <a:buFont typeface="Wingdings" pitchFamily="2" charset="2"/>
              <a:buChar char="Ø"/>
              <a:defRPr/>
            </a:pPr>
            <a:r>
              <a:rPr lang="en-US" altLang="en-US" sz="2000" dirty="0" err="1">
                <a:solidFill>
                  <a:srgbClr val="121416"/>
                </a:solidFill>
                <a:latin typeface="Cambria" panose="02040503050406030204" pitchFamily="18" charset="0"/>
                <a:ea typeface="Cambria" panose="02040503050406030204" pitchFamily="18" charset="0"/>
              </a:rPr>
              <a:t>Completarea</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cererilor</a:t>
            </a:r>
            <a:r>
              <a:rPr lang="en-US" altLang="en-US" sz="2000" dirty="0">
                <a:solidFill>
                  <a:srgbClr val="121416"/>
                </a:solidFill>
                <a:latin typeface="Cambria" panose="02040503050406030204" pitchFamily="18" charset="0"/>
                <a:ea typeface="Cambria" panose="02040503050406030204" pitchFamily="18" charset="0"/>
              </a:rPr>
              <a:t>-tip de </a:t>
            </a:r>
            <a:r>
              <a:rPr lang="en-US" altLang="en-US" sz="2000" dirty="0" err="1">
                <a:solidFill>
                  <a:srgbClr val="121416"/>
                </a:solidFill>
                <a:latin typeface="Cambria" panose="02040503050406030204" pitchFamily="18" charset="0"/>
                <a:ea typeface="Cambria" panose="02040503050406030204" pitchFamily="18" charset="0"/>
              </a:rPr>
              <a:t>înscriere</a:t>
            </a:r>
            <a:r>
              <a:rPr lang="en-US" altLang="en-US" sz="2000" dirty="0">
                <a:solidFill>
                  <a:srgbClr val="121416"/>
                </a:solidFill>
                <a:latin typeface="Cambria" panose="02040503050406030204" pitchFamily="18" charset="0"/>
                <a:ea typeface="Cambria" panose="02040503050406030204" pitchFamily="18" charset="0"/>
              </a:rPr>
              <a:t> de </a:t>
            </a:r>
            <a:r>
              <a:rPr lang="en-US" altLang="en-US" sz="2000" dirty="0" err="1">
                <a:solidFill>
                  <a:srgbClr val="121416"/>
                </a:solidFill>
                <a:latin typeface="Cambria" panose="02040503050406030204" pitchFamily="18" charset="0"/>
                <a:ea typeface="Cambria" panose="02040503050406030204" pitchFamily="18" charset="0"/>
              </a:rPr>
              <a:t>către</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părinți</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tutori</a:t>
            </a:r>
            <a:r>
              <a:rPr lang="en-US" altLang="en-US" sz="2000" dirty="0">
                <a:solidFill>
                  <a:srgbClr val="121416"/>
                </a:solidFill>
                <a:latin typeface="Cambria" panose="02040503050406030204" pitchFamily="18" charset="0"/>
                <a:ea typeface="Cambria" panose="02040503050406030204" pitchFamily="18" charset="0"/>
              </a:rPr>
              <a:t> legal </a:t>
            </a:r>
            <a:r>
              <a:rPr lang="en-US" altLang="en-US" sz="2000" dirty="0" err="1">
                <a:solidFill>
                  <a:srgbClr val="121416"/>
                </a:solidFill>
                <a:latin typeface="Cambria" panose="02040503050406030204" pitchFamily="18" charset="0"/>
                <a:ea typeface="Cambria" panose="02040503050406030204" pitchFamily="18" charset="0"/>
              </a:rPr>
              <a:t>instituiți</a:t>
            </a:r>
            <a:r>
              <a:rPr lang="en-US" altLang="en-US" sz="2000" dirty="0">
                <a:solidFill>
                  <a:srgbClr val="121416"/>
                </a:solidFill>
                <a:latin typeface="Cambria" panose="02040503050406030204" pitchFamily="18" charset="0"/>
                <a:ea typeface="Cambria" panose="02040503050406030204" pitchFamily="18" charset="0"/>
              </a:rPr>
              <a:t>/</a:t>
            </a:r>
            <a:r>
              <a:rPr lang="en-US" altLang="en-US" sz="2000" dirty="0" err="1">
                <a:solidFill>
                  <a:srgbClr val="121416"/>
                </a:solidFill>
                <a:latin typeface="Cambria" panose="02040503050406030204" pitchFamily="18" charset="0"/>
                <a:ea typeface="Cambria" panose="02040503050406030204" pitchFamily="18" charset="0"/>
              </a:rPr>
              <a:t>reprezentanți</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legali</a:t>
            </a:r>
            <a:r>
              <a:rPr lang="en-US" altLang="en-US" sz="2000" dirty="0">
                <a:solidFill>
                  <a:srgbClr val="121416"/>
                </a:solidFill>
                <a:latin typeface="Cambria" panose="02040503050406030204" pitchFamily="18" charset="0"/>
                <a:ea typeface="Cambria" panose="02040503050406030204" pitchFamily="18" charset="0"/>
              </a:rPr>
              <a:t>,</a:t>
            </a:r>
            <a:r>
              <a:rPr lang="ro-RO" altLang="en-US" sz="2000" dirty="0">
                <a:solidFill>
                  <a:srgbClr val="121416"/>
                </a:solidFill>
                <a:latin typeface="Cambria" panose="02040503050406030204" pitchFamily="18" charset="0"/>
                <a:ea typeface="Cambria" panose="02040503050406030204" pitchFamily="18" charset="0"/>
              </a:rPr>
              <a:t> </a:t>
            </a:r>
            <a:r>
              <a:rPr lang="en-US" altLang="en-US" sz="2000" dirty="0">
                <a:solidFill>
                  <a:srgbClr val="121416"/>
                </a:solidFill>
                <a:latin typeface="Cambria" panose="02040503050406030204" pitchFamily="18" charset="0"/>
                <a:ea typeface="Cambria" panose="02040503050406030204" pitchFamily="18" charset="0"/>
              </a:rPr>
              <a:t>online </a:t>
            </a:r>
            <a:r>
              <a:rPr lang="en-US" altLang="en-US" sz="2000" dirty="0" err="1">
                <a:solidFill>
                  <a:srgbClr val="121416"/>
                </a:solidFill>
                <a:latin typeface="Cambria" panose="02040503050406030204" pitchFamily="18" charset="0"/>
                <a:ea typeface="Cambria" panose="02040503050406030204" pitchFamily="18" charset="0"/>
              </a:rPr>
              <a:t>sau</a:t>
            </a:r>
            <a:r>
              <a:rPr lang="en-US" altLang="en-US" sz="2000" dirty="0">
                <a:solidFill>
                  <a:srgbClr val="121416"/>
                </a:solidFill>
                <a:latin typeface="Cambria" panose="02040503050406030204" pitchFamily="18" charset="0"/>
                <a:ea typeface="Cambria" panose="02040503050406030204" pitchFamily="18" charset="0"/>
              </a:rPr>
              <a:t> la </a:t>
            </a:r>
            <a:r>
              <a:rPr lang="en-US" altLang="en-US" sz="2000" dirty="0" err="1">
                <a:solidFill>
                  <a:srgbClr val="121416"/>
                </a:solidFill>
                <a:latin typeface="Cambria" panose="02040503050406030204" pitchFamily="18" charset="0"/>
                <a:ea typeface="Cambria" panose="02040503050406030204" pitchFamily="18" charset="0"/>
              </a:rPr>
              <a:t>unitatea</a:t>
            </a:r>
            <a:r>
              <a:rPr lang="en-US" altLang="en-US" sz="2000" dirty="0">
                <a:solidFill>
                  <a:srgbClr val="121416"/>
                </a:solidFill>
                <a:latin typeface="Cambria" panose="02040503050406030204" pitchFamily="18" charset="0"/>
                <a:ea typeface="Cambria" panose="02040503050406030204" pitchFamily="18" charset="0"/>
              </a:rPr>
              <a:t> de </a:t>
            </a:r>
            <a:r>
              <a:rPr lang="en-US" altLang="en-US" sz="2000" dirty="0" err="1">
                <a:solidFill>
                  <a:srgbClr val="121416"/>
                </a:solidFill>
                <a:latin typeface="Cambria" panose="02040503050406030204" pitchFamily="18" charset="0"/>
                <a:ea typeface="Cambria" panose="02040503050406030204" pitchFamily="18" charset="0"/>
              </a:rPr>
              <a:t>învățământ</a:t>
            </a:r>
            <a:r>
              <a:rPr lang="en-US" altLang="en-US" sz="2000" dirty="0">
                <a:solidFill>
                  <a:srgbClr val="121416"/>
                </a:solidFill>
                <a:latin typeface="Cambria" panose="02040503050406030204" pitchFamily="18" charset="0"/>
                <a:ea typeface="Cambria" panose="02040503050406030204" pitchFamily="18" charset="0"/>
              </a:rPr>
              <a:t> la care </a:t>
            </a:r>
            <a:r>
              <a:rPr lang="en-US" altLang="en-US" sz="2000" dirty="0" err="1">
                <a:solidFill>
                  <a:srgbClr val="121416"/>
                </a:solidFill>
                <a:latin typeface="Cambria" panose="02040503050406030204" pitchFamily="18" charset="0"/>
                <a:ea typeface="Cambria" panose="02040503050406030204" pitchFamily="18" charset="0"/>
              </a:rPr>
              <a:t>solicită</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înscrierea</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copiilor</a:t>
            </a:r>
            <a:r>
              <a:rPr lang="ro-RO" altLang="en-US" sz="2000" dirty="0">
                <a:solidFill>
                  <a:srgbClr val="121416"/>
                </a:solidFill>
                <a:latin typeface="Cambria" panose="02040503050406030204" pitchFamily="18" charset="0"/>
                <a:ea typeface="Cambria" panose="02040503050406030204" pitchFamily="18" charset="0"/>
              </a:rPr>
              <a:t>, </a:t>
            </a:r>
            <a:r>
              <a:rPr lang="ro-RO" altLang="en-US" sz="2000" b="1" i="1" dirty="0">
                <a:latin typeface="Cambria" panose="02040503050406030204" pitchFamily="18" charset="0"/>
                <a:ea typeface="Cambria" panose="02040503050406030204" pitchFamily="18" charset="0"/>
              </a:rPr>
              <a:t>în intervalul orar 8:oo- 15:oo (luni-vineri)</a:t>
            </a:r>
            <a:r>
              <a:rPr lang="ro-RO" altLang="en-US" sz="2000" b="1" dirty="0">
                <a:solidFill>
                  <a:srgbClr val="0070C0"/>
                </a:solidFill>
                <a:latin typeface="Cambria" panose="02040503050406030204" pitchFamily="18" charset="0"/>
                <a:ea typeface="Cambria" panose="02040503050406030204" pitchFamily="18" charset="0"/>
              </a:rPr>
              <a:t> </a:t>
            </a:r>
            <a:endParaRPr lang="en-US" altLang="en-US" sz="2000" dirty="0">
              <a:solidFill>
                <a:srgbClr val="121416"/>
              </a:solidFill>
              <a:latin typeface="Cambria" panose="02040503050406030204" pitchFamily="18" charset="0"/>
              <a:ea typeface="Cambria" panose="02040503050406030204" pitchFamily="18" charset="0"/>
            </a:endParaRPr>
          </a:p>
          <a:p>
            <a:pPr marL="285750" indent="-285750" algn="just" eaLnBrk="1" hangingPunct="1">
              <a:buFont typeface="Wingdings" pitchFamily="2" charset="2"/>
              <a:buChar char="Ø"/>
              <a:defRPr/>
            </a:pPr>
            <a:r>
              <a:rPr lang="ro-RO"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Depunerea</a:t>
            </a:r>
            <a:r>
              <a:rPr lang="en-US" altLang="en-US" sz="2000" dirty="0">
                <a:solidFill>
                  <a:srgbClr val="121416"/>
                </a:solidFill>
                <a:latin typeface="Cambria" panose="02040503050406030204" pitchFamily="18" charset="0"/>
                <a:ea typeface="Cambria" panose="02040503050406030204" pitchFamily="18" charset="0"/>
              </a:rPr>
              <a:t>/</a:t>
            </a:r>
            <a:r>
              <a:rPr lang="en-US" altLang="en-US" sz="2000" dirty="0" err="1">
                <a:solidFill>
                  <a:srgbClr val="121416"/>
                </a:solidFill>
                <a:latin typeface="Cambria" panose="02040503050406030204" pitchFamily="18" charset="0"/>
                <a:ea typeface="Cambria" panose="02040503050406030204" pitchFamily="18" charset="0"/>
              </a:rPr>
              <a:t>transmiterea</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cererilor</a:t>
            </a:r>
            <a:r>
              <a:rPr lang="en-US" altLang="en-US" sz="2000" dirty="0">
                <a:solidFill>
                  <a:srgbClr val="121416"/>
                </a:solidFill>
                <a:latin typeface="Cambria" panose="02040503050406030204" pitchFamily="18" charset="0"/>
                <a:ea typeface="Cambria" panose="02040503050406030204" pitchFamily="18" charset="0"/>
              </a:rPr>
              <a:t>-tip de </a:t>
            </a:r>
            <a:r>
              <a:rPr lang="en-US" altLang="en-US" sz="2000" dirty="0" err="1">
                <a:solidFill>
                  <a:srgbClr val="121416"/>
                </a:solidFill>
                <a:latin typeface="Cambria" panose="02040503050406030204" pitchFamily="18" charset="0"/>
                <a:ea typeface="Cambria" panose="02040503050406030204" pitchFamily="18" charset="0"/>
              </a:rPr>
              <a:t>înscriere</a:t>
            </a:r>
            <a:r>
              <a:rPr lang="en-US" altLang="en-US" sz="2000" dirty="0">
                <a:solidFill>
                  <a:srgbClr val="121416"/>
                </a:solidFill>
                <a:latin typeface="Cambria" panose="02040503050406030204" pitchFamily="18" charset="0"/>
                <a:ea typeface="Cambria" panose="02040503050406030204" pitchFamily="18" charset="0"/>
              </a:rPr>
              <a:t> la </a:t>
            </a:r>
            <a:r>
              <a:rPr lang="en-US" altLang="en-US" sz="2000" dirty="0" err="1">
                <a:solidFill>
                  <a:srgbClr val="121416"/>
                </a:solidFill>
                <a:latin typeface="Cambria" panose="02040503050406030204" pitchFamily="18" charset="0"/>
                <a:ea typeface="Cambria" panose="02040503050406030204" pitchFamily="18" charset="0"/>
              </a:rPr>
              <a:t>unitatea</a:t>
            </a:r>
            <a:r>
              <a:rPr lang="en-US" altLang="en-US" sz="2000" dirty="0">
                <a:solidFill>
                  <a:srgbClr val="121416"/>
                </a:solidFill>
                <a:latin typeface="Cambria" panose="02040503050406030204" pitchFamily="18" charset="0"/>
                <a:ea typeface="Cambria" panose="02040503050406030204" pitchFamily="18" charset="0"/>
              </a:rPr>
              <a:t> de </a:t>
            </a:r>
            <a:r>
              <a:rPr lang="en-US" altLang="en-US" sz="2000" dirty="0" err="1">
                <a:solidFill>
                  <a:srgbClr val="121416"/>
                </a:solidFill>
                <a:latin typeface="Cambria" panose="02040503050406030204" pitchFamily="18" charset="0"/>
                <a:ea typeface="Cambria" panose="02040503050406030204" pitchFamily="18" charset="0"/>
              </a:rPr>
              <a:t>învățământ</a:t>
            </a:r>
            <a:r>
              <a:rPr lang="en-US" altLang="en-US" sz="2000" dirty="0">
                <a:solidFill>
                  <a:srgbClr val="121416"/>
                </a:solidFill>
                <a:latin typeface="Cambria" panose="02040503050406030204" pitchFamily="18" charset="0"/>
                <a:ea typeface="Cambria" panose="02040503050406030204" pitchFamily="18" charset="0"/>
              </a:rPr>
              <a:t> la care </a:t>
            </a:r>
            <a:r>
              <a:rPr lang="en-US" altLang="en-US" sz="2000" dirty="0" err="1">
                <a:solidFill>
                  <a:srgbClr val="121416"/>
                </a:solidFill>
                <a:latin typeface="Cambria" panose="02040503050406030204" pitchFamily="18" charset="0"/>
                <a:ea typeface="Cambria" panose="02040503050406030204" pitchFamily="18" charset="0"/>
              </a:rPr>
              <a:t>solicită</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înscrierea</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copiilor</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inclusiv</a:t>
            </a:r>
            <a:r>
              <a:rPr lang="en-US" altLang="en-US" sz="2000" dirty="0">
                <a:solidFill>
                  <a:srgbClr val="121416"/>
                </a:solidFill>
                <a:latin typeface="Cambria" panose="02040503050406030204" pitchFamily="18" charset="0"/>
                <a:ea typeface="Cambria" panose="02040503050406030204" pitchFamily="18" charset="0"/>
              </a:rPr>
              <a:t> a </a:t>
            </a:r>
            <a:r>
              <a:rPr lang="en-US" altLang="en-US" sz="2000" dirty="0" err="1">
                <a:solidFill>
                  <a:srgbClr val="121416"/>
                </a:solidFill>
                <a:latin typeface="Cambria" panose="02040503050406030204" pitchFamily="18" charset="0"/>
                <a:ea typeface="Cambria" panose="02040503050406030204" pitchFamily="18" charset="0"/>
              </a:rPr>
              <a:t>recomandării</a:t>
            </a:r>
            <a:r>
              <a:rPr lang="en-US" altLang="en-US" sz="2000" dirty="0">
                <a:solidFill>
                  <a:srgbClr val="121416"/>
                </a:solidFill>
                <a:latin typeface="Cambria" panose="02040503050406030204" pitchFamily="18" charset="0"/>
                <a:ea typeface="Cambria" panose="02040503050406030204" pitchFamily="18" charset="0"/>
              </a:rPr>
              <a:t> de </a:t>
            </a:r>
            <a:r>
              <a:rPr lang="en-US" altLang="en-US" sz="2000" dirty="0" err="1">
                <a:solidFill>
                  <a:srgbClr val="121416"/>
                </a:solidFill>
                <a:latin typeface="Cambria" panose="02040503050406030204" pitchFamily="18" charset="0"/>
                <a:ea typeface="Cambria" panose="02040503050406030204" pitchFamily="18" charset="0"/>
              </a:rPr>
              <a:t>înscriere</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în</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clasa</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pregătitoare</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după</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caz</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respectiv</a:t>
            </a:r>
            <a:r>
              <a:rPr lang="en-US" altLang="en-US" sz="2000" dirty="0">
                <a:solidFill>
                  <a:srgbClr val="121416"/>
                </a:solidFill>
                <a:latin typeface="Cambria" panose="02040503050406030204" pitchFamily="18" charset="0"/>
                <a:ea typeface="Cambria" panose="02040503050406030204" pitchFamily="18" charset="0"/>
              </a:rPr>
              <a:t> a </a:t>
            </a:r>
            <a:r>
              <a:rPr lang="en-US" altLang="en-US" sz="2000" dirty="0" err="1">
                <a:solidFill>
                  <a:srgbClr val="121416"/>
                </a:solidFill>
                <a:latin typeface="Cambria" panose="02040503050406030204" pitchFamily="18" charset="0"/>
                <a:ea typeface="Cambria" panose="02040503050406030204" pitchFamily="18" charset="0"/>
              </a:rPr>
              <a:t>declarației</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pe</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proprie</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răspundere</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și</a:t>
            </a:r>
            <a:r>
              <a:rPr lang="en-US" altLang="en-US" sz="2000" dirty="0">
                <a:solidFill>
                  <a:srgbClr val="121416"/>
                </a:solidFill>
                <a:latin typeface="Cambria" panose="02040503050406030204" pitchFamily="18" charset="0"/>
                <a:ea typeface="Cambria" panose="02040503050406030204" pitchFamily="18" charset="0"/>
              </a:rPr>
              <a:t> a </a:t>
            </a:r>
            <a:r>
              <a:rPr lang="en-US" altLang="en-US" sz="2000" dirty="0" err="1">
                <a:solidFill>
                  <a:srgbClr val="121416"/>
                </a:solidFill>
                <a:latin typeface="Cambria" panose="02040503050406030204" pitchFamily="18" charset="0"/>
                <a:ea typeface="Cambria" panose="02040503050406030204" pitchFamily="18" charset="0"/>
              </a:rPr>
              <a:t>documentelor</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necesare</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în</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copie</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simplă</a:t>
            </a:r>
            <a:r>
              <a:rPr lang="en-US" altLang="en-US" sz="2000" dirty="0">
                <a:solidFill>
                  <a:srgbClr val="121416"/>
                </a:solidFill>
                <a:latin typeface="Cambria" panose="02040503050406030204" pitchFamily="18" charset="0"/>
                <a:ea typeface="Cambria" panose="02040503050406030204" pitchFamily="18" charset="0"/>
              </a:rPr>
              <a:t>; </a:t>
            </a:r>
            <a:r>
              <a:rPr lang="ro-RO" altLang="en-US" sz="2000" dirty="0">
                <a:solidFill>
                  <a:srgbClr val="121416"/>
                </a:solidFill>
                <a:latin typeface="Cambria" panose="02040503050406030204" pitchFamily="18" charset="0"/>
                <a:ea typeface="Cambria" panose="02040503050406030204" pitchFamily="18" charset="0"/>
              </a:rPr>
              <a:t>    </a:t>
            </a:r>
          </a:p>
          <a:p>
            <a:pPr marL="285750" indent="-285750" algn="just" eaLnBrk="1" hangingPunct="1">
              <a:buFont typeface="Wingdings" pitchFamily="2" charset="2"/>
              <a:buChar char="Ø"/>
              <a:defRPr/>
            </a:pPr>
            <a:r>
              <a:rPr lang="en-US" altLang="en-US" sz="2000" dirty="0" err="1">
                <a:solidFill>
                  <a:srgbClr val="121416"/>
                </a:solidFill>
                <a:latin typeface="Cambria" panose="02040503050406030204" pitchFamily="18" charset="0"/>
                <a:ea typeface="Cambria" panose="02040503050406030204" pitchFamily="18" charset="0"/>
              </a:rPr>
              <a:t>Validarea</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fișelor</a:t>
            </a:r>
            <a:r>
              <a:rPr lang="en-US" altLang="en-US" sz="2000" dirty="0">
                <a:solidFill>
                  <a:srgbClr val="121416"/>
                </a:solidFill>
                <a:latin typeface="Cambria" panose="02040503050406030204" pitchFamily="18" charset="0"/>
                <a:ea typeface="Cambria" panose="02040503050406030204" pitchFamily="18" charset="0"/>
              </a:rPr>
              <a:t> de </a:t>
            </a:r>
            <a:r>
              <a:rPr lang="en-US" altLang="en-US" sz="2000" dirty="0" err="1">
                <a:solidFill>
                  <a:srgbClr val="121416"/>
                </a:solidFill>
                <a:latin typeface="Cambria" panose="02040503050406030204" pitchFamily="18" charset="0"/>
                <a:ea typeface="Cambria" panose="02040503050406030204" pitchFamily="18" charset="0"/>
              </a:rPr>
              <a:t>înscriere</a:t>
            </a:r>
            <a:r>
              <a:rPr lang="en-US" altLang="en-US" sz="2000" dirty="0">
                <a:solidFill>
                  <a:srgbClr val="121416"/>
                </a:solidFill>
                <a:latin typeface="Cambria" panose="02040503050406030204" pitchFamily="18" charset="0"/>
                <a:ea typeface="Cambria" panose="02040503050406030204" pitchFamily="18" charset="0"/>
              </a:rPr>
              <a:t> generate de </a:t>
            </a:r>
            <a:r>
              <a:rPr lang="en-US" altLang="en-US" sz="2000" dirty="0" err="1">
                <a:solidFill>
                  <a:srgbClr val="121416"/>
                </a:solidFill>
                <a:latin typeface="Cambria" panose="02040503050406030204" pitchFamily="18" charset="0"/>
                <a:ea typeface="Cambria" panose="02040503050406030204" pitchFamily="18" charset="0"/>
              </a:rPr>
              <a:t>aplicația</a:t>
            </a:r>
            <a:r>
              <a:rPr lang="en-US" altLang="en-US" sz="2000" dirty="0">
                <a:solidFill>
                  <a:srgbClr val="121416"/>
                </a:solidFill>
                <a:latin typeface="Cambria" panose="02040503050406030204" pitchFamily="18" charset="0"/>
                <a:ea typeface="Cambria" panose="02040503050406030204" pitchFamily="18" charset="0"/>
              </a:rPr>
              <a:t> </a:t>
            </a:r>
            <a:r>
              <a:rPr lang="en-US" altLang="en-US" sz="2000" dirty="0" err="1">
                <a:solidFill>
                  <a:srgbClr val="121416"/>
                </a:solidFill>
                <a:latin typeface="Cambria" panose="02040503050406030204" pitchFamily="18" charset="0"/>
                <a:ea typeface="Cambria" panose="02040503050406030204" pitchFamily="18" charset="0"/>
              </a:rPr>
              <a:t>informatică</a:t>
            </a:r>
            <a:r>
              <a:rPr lang="en-US" altLang="en-US" sz="2000" dirty="0">
                <a:solidFill>
                  <a:srgbClr val="121416"/>
                </a:solidFill>
                <a:latin typeface="Cambria" panose="02040503050406030204" pitchFamily="18" charset="0"/>
                <a:ea typeface="Cambria" panose="02040503050406030204" pitchFamily="18" charset="0"/>
              </a:rPr>
              <a:t>.</a:t>
            </a:r>
            <a:endParaRPr lang="ro-RO" altLang="en-US" sz="2000" dirty="0">
              <a:solidFill>
                <a:srgbClr val="121416"/>
              </a:solidFill>
              <a:latin typeface="Cambria" panose="02040503050406030204" pitchFamily="18" charset="0"/>
              <a:ea typeface="Cambria" panose="02040503050406030204" pitchFamily="18" charset="0"/>
            </a:endParaRPr>
          </a:p>
          <a:p>
            <a:pPr algn="just" eaLnBrk="1" hangingPunct="1">
              <a:defRPr/>
            </a:pPr>
            <a:endParaRPr lang="ro-RO" altLang="en-US" dirty="0">
              <a:solidFill>
                <a:srgbClr val="121416"/>
              </a:solidFill>
              <a:latin typeface="-apple-system"/>
            </a:endParaRPr>
          </a:p>
        </p:txBody>
      </p:sp>
    </p:spTree>
    <p:extLst>
      <p:ext uri="{BB962C8B-B14F-4D97-AF65-F5344CB8AC3E}">
        <p14:creationId xmlns:p14="http://schemas.microsoft.com/office/powerpoint/2010/main" val="213697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3">
            <a:extLst>
              <a:ext uri="{FF2B5EF4-FFF2-40B4-BE49-F238E27FC236}">
                <a16:creationId xmlns:a16="http://schemas.microsoft.com/office/drawing/2014/main" id="{5FD2A210-842D-A6A0-3519-3637B4A4D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80373"/>
            <a:ext cx="7596336" cy="569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534B97E-2EDE-0EFE-0180-ED61CCA8B805}"/>
              </a:ext>
            </a:extLst>
          </p:cNvPr>
          <p:cNvSpPr txBox="1"/>
          <p:nvPr/>
        </p:nvSpPr>
        <p:spPr>
          <a:xfrm>
            <a:off x="1835696" y="908720"/>
            <a:ext cx="4594122" cy="584775"/>
          </a:xfrm>
          <a:prstGeom prst="rect">
            <a:avLst/>
          </a:prstGeom>
          <a:noFill/>
        </p:spPr>
        <p:txBody>
          <a:bodyPr wrap="square">
            <a:spAutoFit/>
          </a:bodyPr>
          <a:lstStyle/>
          <a:p>
            <a:pPr algn="ctr"/>
            <a:r>
              <a:rPr lang="ro-RO" sz="3200" b="1" dirty="0">
                <a:solidFill>
                  <a:srgbClr val="002060"/>
                </a:solidFill>
              </a:rPr>
              <a:t>Calendarul înscrierilor</a:t>
            </a:r>
          </a:p>
        </p:txBody>
      </p:sp>
      <p:sp>
        <p:nvSpPr>
          <p:cNvPr id="10" name="TextBox 9">
            <a:extLst>
              <a:ext uri="{FF2B5EF4-FFF2-40B4-BE49-F238E27FC236}">
                <a16:creationId xmlns:a16="http://schemas.microsoft.com/office/drawing/2014/main" id="{D1125A77-F28B-5549-DBCE-8437A37D90DD}"/>
              </a:ext>
            </a:extLst>
          </p:cNvPr>
          <p:cNvSpPr txBox="1"/>
          <p:nvPr/>
        </p:nvSpPr>
        <p:spPr>
          <a:xfrm>
            <a:off x="899592" y="1821842"/>
            <a:ext cx="7236296" cy="2062103"/>
          </a:xfrm>
          <a:prstGeom prst="rect">
            <a:avLst/>
          </a:prstGeom>
          <a:noFill/>
        </p:spPr>
        <p:txBody>
          <a:bodyPr wrap="square">
            <a:spAutoFit/>
          </a:bodyPr>
          <a:lstStyle/>
          <a:p>
            <a:pPr marL="457200" indent="-457200">
              <a:buFont typeface="Wingdings" panose="05000000000000000000" pitchFamily="2" charset="2"/>
              <a:buChar char="v"/>
              <a:defRPr/>
            </a:pPr>
            <a:r>
              <a:rPr lang="it-IT" sz="3200" b="1" dirty="0">
                <a:solidFill>
                  <a:srgbClr val="FF0000"/>
                </a:solidFill>
              </a:rPr>
              <a:t>Prima etapa: </a:t>
            </a:r>
            <a:r>
              <a:rPr lang="ro-RO" sz="3200" b="1" dirty="0">
                <a:solidFill>
                  <a:srgbClr val="FF0000"/>
                </a:solidFill>
              </a:rPr>
              <a:t>31 martie – 6 mai 2026 </a:t>
            </a:r>
          </a:p>
          <a:p>
            <a:endParaRPr lang="it-IT" sz="3200" b="1" dirty="0">
              <a:solidFill>
                <a:srgbClr val="FF0000"/>
              </a:solidFill>
            </a:endParaRPr>
          </a:p>
          <a:p>
            <a:pPr marL="457200" indent="-457200">
              <a:buFont typeface="Wingdings" panose="05000000000000000000" pitchFamily="2" charset="2"/>
              <a:buChar char="v"/>
            </a:pPr>
            <a:r>
              <a:rPr lang="it-IT" sz="3200" b="1" dirty="0">
                <a:solidFill>
                  <a:srgbClr val="FF0000"/>
                </a:solidFill>
              </a:rPr>
              <a:t>A II-a etapă:</a:t>
            </a:r>
            <a:r>
              <a:rPr lang="ro-RO" sz="3200" b="1" dirty="0">
                <a:solidFill>
                  <a:srgbClr val="FF0000"/>
                </a:solidFill>
              </a:rPr>
              <a:t> </a:t>
            </a:r>
            <a:r>
              <a:rPr lang="it-IT" sz="3200" dirty="0">
                <a:solidFill>
                  <a:srgbClr val="FF0000"/>
                </a:solidFill>
              </a:rPr>
              <a:t>25 mai –29 mai 2026</a:t>
            </a:r>
            <a:endParaRPr lang="it-IT" sz="3200" b="1" dirty="0">
              <a:solidFill>
                <a:srgbClr val="FF0000"/>
              </a:solidFill>
            </a:endParaRPr>
          </a:p>
        </p:txBody>
      </p:sp>
      <p:pic>
        <p:nvPicPr>
          <p:cNvPr id="11" name="Picture 10">
            <a:extLst>
              <a:ext uri="{FF2B5EF4-FFF2-40B4-BE49-F238E27FC236}">
                <a16:creationId xmlns:a16="http://schemas.microsoft.com/office/drawing/2014/main" id="{9289C04F-476F-3F04-CCE7-3C8C1366AA5E}"/>
              </a:ext>
            </a:extLst>
          </p:cNvPr>
          <p:cNvPicPr>
            <a:picLocks noChangeAspect="1"/>
          </p:cNvPicPr>
          <p:nvPr/>
        </p:nvPicPr>
        <p:blipFill>
          <a:blip r:embed="rId3"/>
          <a:stretch>
            <a:fillRect/>
          </a:stretch>
        </p:blipFill>
        <p:spPr>
          <a:xfrm>
            <a:off x="3275856" y="4005064"/>
            <a:ext cx="2304256" cy="2272562"/>
          </a:xfrm>
          <a:prstGeom prst="rect">
            <a:avLst/>
          </a:prstGeom>
        </p:spPr>
      </p:pic>
    </p:spTree>
    <p:extLst>
      <p:ext uri="{BB962C8B-B14F-4D97-AF65-F5344CB8AC3E}">
        <p14:creationId xmlns:p14="http://schemas.microsoft.com/office/powerpoint/2010/main" val="407240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2E8F5F-67B3-AEE0-A6DD-393D84BFEE96}"/>
              </a:ext>
            </a:extLst>
          </p:cNvPr>
          <p:cNvSpPr txBox="1"/>
          <p:nvPr/>
        </p:nvSpPr>
        <p:spPr>
          <a:xfrm>
            <a:off x="1115616" y="332656"/>
            <a:ext cx="6041477" cy="1077218"/>
          </a:xfrm>
          <a:prstGeom prst="rect">
            <a:avLst/>
          </a:prstGeom>
          <a:noFill/>
        </p:spPr>
        <p:txBody>
          <a:bodyPr wrap="square">
            <a:spAutoFit/>
          </a:bodyPr>
          <a:lstStyle/>
          <a:p>
            <a:pPr marL="457200" indent="-457200" algn="ctr">
              <a:buFont typeface="Wingdings" panose="05000000000000000000" pitchFamily="2" charset="2"/>
              <a:buChar char="v"/>
            </a:pPr>
            <a:r>
              <a:rPr lang="ro-RO" sz="3200" b="1" dirty="0">
                <a:solidFill>
                  <a:srgbClr val="002060"/>
                </a:solidFill>
              </a:rPr>
              <a:t>Actele necesare înscrierii:</a:t>
            </a:r>
            <a:br>
              <a:rPr lang="ro-RO" sz="3200" b="1" dirty="0">
                <a:solidFill>
                  <a:srgbClr val="002060"/>
                </a:solidFill>
              </a:rPr>
            </a:br>
            <a:endParaRPr lang="ro-RO" sz="3200" b="1" dirty="0">
              <a:solidFill>
                <a:srgbClr val="002060"/>
              </a:solidFill>
            </a:endParaRPr>
          </a:p>
        </p:txBody>
      </p:sp>
      <p:sp>
        <p:nvSpPr>
          <p:cNvPr id="5" name="TextBox 4">
            <a:extLst>
              <a:ext uri="{FF2B5EF4-FFF2-40B4-BE49-F238E27FC236}">
                <a16:creationId xmlns:a16="http://schemas.microsoft.com/office/drawing/2014/main" id="{284566F0-7724-2542-9D75-0B1743E5300F}"/>
              </a:ext>
            </a:extLst>
          </p:cNvPr>
          <p:cNvSpPr txBox="1"/>
          <p:nvPr/>
        </p:nvSpPr>
        <p:spPr>
          <a:xfrm>
            <a:off x="755576" y="1409874"/>
            <a:ext cx="4594122" cy="646331"/>
          </a:xfrm>
          <a:prstGeom prst="rect">
            <a:avLst/>
          </a:prstGeom>
          <a:noFill/>
        </p:spPr>
        <p:txBody>
          <a:bodyPr wrap="square">
            <a:spAutoFit/>
          </a:bodyPr>
          <a:lstStyle/>
          <a:p>
            <a:pPr marL="342900" lvl="0" indent="-342900">
              <a:buFont typeface="Wingdings" panose="05000000000000000000" pitchFamily="2" charset="2"/>
              <a:buChar char="v"/>
            </a:pPr>
            <a:r>
              <a:rPr lang="ro-RO" b="1" dirty="0">
                <a:latin typeface="Bookman Old Style" pitchFamily="18" charset="0"/>
              </a:rPr>
              <a:t>Dosar  </a:t>
            </a:r>
          </a:p>
          <a:p>
            <a:pPr marL="342900" lvl="0" indent="-342900">
              <a:buFont typeface="Wingdings" panose="05000000000000000000" pitchFamily="2" charset="2"/>
              <a:buChar char="v"/>
            </a:pPr>
            <a:r>
              <a:rPr lang="ro-RO" b="1" dirty="0">
                <a:latin typeface="Bookman Old Style" pitchFamily="18" charset="0"/>
              </a:rPr>
              <a:t>Cerere tip de înscriere</a:t>
            </a:r>
            <a:endParaRPr lang="en-US" b="1" dirty="0">
              <a:latin typeface="Bookman Old Style" pitchFamily="18" charset="0"/>
            </a:endParaRPr>
          </a:p>
        </p:txBody>
      </p:sp>
      <p:sp>
        <p:nvSpPr>
          <p:cNvPr id="7" name="TextBox 6">
            <a:extLst>
              <a:ext uri="{FF2B5EF4-FFF2-40B4-BE49-F238E27FC236}">
                <a16:creationId xmlns:a16="http://schemas.microsoft.com/office/drawing/2014/main" id="{A0AE5281-0B2A-0BB1-C1D5-D71D54154968}"/>
              </a:ext>
            </a:extLst>
          </p:cNvPr>
          <p:cNvSpPr txBox="1"/>
          <p:nvPr/>
        </p:nvSpPr>
        <p:spPr>
          <a:xfrm>
            <a:off x="772914" y="2117760"/>
            <a:ext cx="7255470" cy="646331"/>
          </a:xfrm>
          <a:prstGeom prst="rect">
            <a:avLst/>
          </a:prstGeom>
          <a:noFill/>
        </p:spPr>
        <p:txBody>
          <a:bodyPr wrap="square">
            <a:spAutoFit/>
          </a:bodyPr>
          <a:lstStyle/>
          <a:p>
            <a:pPr marL="285750" indent="-285750">
              <a:buFont typeface="Wingdings" panose="05000000000000000000" pitchFamily="2" charset="2"/>
              <a:buChar char="v"/>
            </a:pPr>
            <a:r>
              <a:rPr lang="ro-RO" b="1" dirty="0">
                <a:latin typeface="Bookman Old Style" panose="02050604050505020204" pitchFamily="18" charset="0"/>
              </a:rPr>
              <a:t>Copie și original după actul de identitate al părintelui/tutorelui</a:t>
            </a:r>
          </a:p>
        </p:txBody>
      </p:sp>
      <p:sp>
        <p:nvSpPr>
          <p:cNvPr id="9" name="TextBox 8">
            <a:extLst>
              <a:ext uri="{FF2B5EF4-FFF2-40B4-BE49-F238E27FC236}">
                <a16:creationId xmlns:a16="http://schemas.microsoft.com/office/drawing/2014/main" id="{8F726AC3-B5AB-3328-19FF-D0E123FEF01B}"/>
              </a:ext>
            </a:extLst>
          </p:cNvPr>
          <p:cNvSpPr txBox="1"/>
          <p:nvPr/>
        </p:nvSpPr>
        <p:spPr>
          <a:xfrm>
            <a:off x="801943" y="2697790"/>
            <a:ext cx="7606003" cy="369332"/>
          </a:xfrm>
          <a:prstGeom prst="rect">
            <a:avLst/>
          </a:prstGeom>
          <a:noFill/>
        </p:spPr>
        <p:txBody>
          <a:bodyPr wrap="square">
            <a:spAutoFit/>
          </a:bodyPr>
          <a:lstStyle/>
          <a:p>
            <a:pPr marL="285750" lvl="0" indent="-285750">
              <a:buFont typeface="Wingdings" panose="05000000000000000000" pitchFamily="2" charset="2"/>
              <a:buChar char="v"/>
            </a:pPr>
            <a:r>
              <a:rPr lang="ro-RO" sz="1800" b="1" dirty="0">
                <a:latin typeface="Bookman Old Style" pitchFamily="18" charset="0"/>
              </a:rPr>
              <a:t>Copie și original al certificatului de naștere al copilului</a:t>
            </a:r>
            <a:endParaRPr lang="en-US" sz="1800" b="1" dirty="0">
              <a:latin typeface="Bookman Old Style" pitchFamily="18" charset="0"/>
            </a:endParaRPr>
          </a:p>
        </p:txBody>
      </p:sp>
      <p:sp>
        <p:nvSpPr>
          <p:cNvPr id="19" name="TextBox 18">
            <a:extLst>
              <a:ext uri="{FF2B5EF4-FFF2-40B4-BE49-F238E27FC236}">
                <a16:creationId xmlns:a16="http://schemas.microsoft.com/office/drawing/2014/main" id="{3E2AFB8F-2257-A309-A4DB-C03202805736}"/>
              </a:ext>
            </a:extLst>
          </p:cNvPr>
          <p:cNvSpPr txBox="1"/>
          <p:nvPr/>
        </p:nvSpPr>
        <p:spPr>
          <a:xfrm>
            <a:off x="323528" y="3124414"/>
            <a:ext cx="8424936" cy="1754326"/>
          </a:xfrm>
          <a:prstGeom prst="rect">
            <a:avLst/>
          </a:prstGeom>
          <a:noFill/>
        </p:spPr>
        <p:txBody>
          <a:bodyPr wrap="square">
            <a:spAutoFit/>
          </a:bodyPr>
          <a:lstStyle/>
          <a:p>
            <a:pPr marL="742950" lvl="1" indent="-285750">
              <a:buFont typeface="Wingdings" panose="05000000000000000000" pitchFamily="2" charset="2"/>
              <a:buChar char="v"/>
            </a:pPr>
            <a:r>
              <a:rPr lang="ro-RO" b="1" dirty="0">
                <a:latin typeface="Bookman Old Style" panose="02050604050505020204" pitchFamily="18" charset="0"/>
              </a:rPr>
              <a:t>Recomandarea de înscriere în clasa pregătitoare eliberată de către unitatea de învățământ preșcolar frecventată de copil (pentru copii care împlinesc vârsta de 6 ani în perioada 1 septembrie-31 decembrie 2026)-(unde este cazul)</a:t>
            </a:r>
          </a:p>
          <a:p>
            <a:pPr marL="742950" lvl="1" indent="-285750">
              <a:buFont typeface="Wingdings" panose="05000000000000000000" pitchFamily="2" charset="2"/>
              <a:buChar char="v"/>
            </a:pPr>
            <a:endParaRPr lang="ro-RO" b="1" dirty="0">
              <a:latin typeface="Bookman Old Style" panose="02050604050505020204" pitchFamily="18" charset="0"/>
            </a:endParaRPr>
          </a:p>
          <a:p>
            <a:pPr marL="742950" lvl="1" indent="-285750">
              <a:buFont typeface="Wingdings" panose="05000000000000000000" pitchFamily="2" charset="2"/>
              <a:buChar char="v"/>
            </a:pPr>
            <a:endParaRPr lang="ro-RO" b="1" dirty="0">
              <a:latin typeface="Bookman Old Style" panose="02050604050505020204" pitchFamily="18" charset="0"/>
            </a:endParaRPr>
          </a:p>
        </p:txBody>
      </p:sp>
      <p:sp>
        <p:nvSpPr>
          <p:cNvPr id="21" name="TextBox 20">
            <a:extLst>
              <a:ext uri="{FF2B5EF4-FFF2-40B4-BE49-F238E27FC236}">
                <a16:creationId xmlns:a16="http://schemas.microsoft.com/office/drawing/2014/main" id="{55C9F5A7-DEDC-FC14-A024-365759638A72}"/>
              </a:ext>
            </a:extLst>
          </p:cNvPr>
          <p:cNvSpPr txBox="1"/>
          <p:nvPr/>
        </p:nvSpPr>
        <p:spPr>
          <a:xfrm>
            <a:off x="656233" y="4315732"/>
            <a:ext cx="7759526" cy="923330"/>
          </a:xfrm>
          <a:prstGeom prst="rect">
            <a:avLst/>
          </a:prstGeom>
          <a:noFill/>
        </p:spPr>
        <p:txBody>
          <a:bodyPr wrap="square">
            <a:spAutoFit/>
          </a:bodyPr>
          <a:lstStyle/>
          <a:p>
            <a:pPr marL="285750" indent="-285750">
              <a:buFont typeface="Wingdings" panose="05000000000000000000" pitchFamily="2" charset="2"/>
              <a:buChar char="v"/>
            </a:pPr>
            <a:r>
              <a:rPr lang="ro-RO" b="1" dirty="0">
                <a:latin typeface="Bookman Old Style" panose="02050604050505020204" pitchFamily="18" charset="0"/>
              </a:rPr>
              <a:t>Rezultatul evaluării dezvoltării copiilor eliberat de CJRAE (pentru copii care nu au frecventat grădinița sau care s-au întors din străinătate)- (unde este cazul)</a:t>
            </a:r>
          </a:p>
        </p:txBody>
      </p:sp>
      <p:pic>
        <p:nvPicPr>
          <p:cNvPr id="22" name="Picture 21">
            <a:extLst>
              <a:ext uri="{FF2B5EF4-FFF2-40B4-BE49-F238E27FC236}">
                <a16:creationId xmlns:a16="http://schemas.microsoft.com/office/drawing/2014/main" id="{CD9597B9-D399-027D-8455-E3B4999B157B}"/>
              </a:ext>
            </a:extLst>
          </p:cNvPr>
          <p:cNvPicPr>
            <a:picLocks noChangeAspect="1"/>
          </p:cNvPicPr>
          <p:nvPr/>
        </p:nvPicPr>
        <p:blipFill>
          <a:blip r:embed="rId2"/>
          <a:stretch>
            <a:fillRect/>
          </a:stretch>
        </p:blipFill>
        <p:spPr>
          <a:xfrm>
            <a:off x="3667421" y="5387982"/>
            <a:ext cx="1466456" cy="1447058"/>
          </a:xfrm>
          <a:prstGeom prst="rect">
            <a:avLst/>
          </a:prstGeom>
        </p:spPr>
      </p:pic>
    </p:spTree>
    <p:extLst>
      <p:ext uri="{BB962C8B-B14F-4D97-AF65-F5344CB8AC3E}">
        <p14:creationId xmlns:p14="http://schemas.microsoft.com/office/powerpoint/2010/main" val="1687737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FD8ADA-5CEC-D7ED-6BE8-FABF0B0F5B4A}"/>
              </a:ext>
            </a:extLst>
          </p:cNvPr>
          <p:cNvSpPr txBox="1"/>
          <p:nvPr/>
        </p:nvSpPr>
        <p:spPr>
          <a:xfrm>
            <a:off x="431540" y="396140"/>
            <a:ext cx="8280920" cy="6490879"/>
          </a:xfrm>
          <a:prstGeom prst="rect">
            <a:avLst/>
          </a:prstGeom>
          <a:noFill/>
        </p:spPr>
        <p:txBody>
          <a:bodyPr wrap="square">
            <a:spAutoFit/>
          </a:bodyPr>
          <a:lstStyle/>
          <a:p>
            <a:pPr marL="114300" marR="124460" indent="449580" algn="ctr">
              <a:lnSpc>
                <a:spcPct val="115000"/>
              </a:lnSpc>
              <a:spcBef>
                <a:spcPts val="535"/>
              </a:spcBef>
              <a:buNone/>
            </a:pPr>
            <a:r>
              <a:rPr lang="ro-RO" b="1" dirty="0">
                <a:solidFill>
                  <a:srgbClr val="002060"/>
                </a:solidFill>
                <a:latin typeface="Times New Roman" panose="02020603050405020304" pitchFamily="18" charset="0"/>
                <a:ea typeface="Times New Roman" panose="02020603050405020304" pitchFamily="18" charset="0"/>
              </a:rPr>
              <a:t>ÎN CONCLUZIE...</a:t>
            </a:r>
            <a:endParaRPr lang="ro-RO" b="1" dirty="0">
              <a:solidFill>
                <a:srgbClr val="002060"/>
              </a:solidFill>
              <a:effectLst/>
              <a:latin typeface="Times New Roman" panose="02020603050405020304" pitchFamily="18" charset="0"/>
              <a:ea typeface="Times New Roman" panose="02020603050405020304" pitchFamily="18" charset="0"/>
            </a:endParaRPr>
          </a:p>
          <a:p>
            <a:pPr marL="400050" marR="124460" indent="-285750" algn="just">
              <a:lnSpc>
                <a:spcPct val="115000"/>
              </a:lnSpc>
              <a:spcBef>
                <a:spcPts val="535"/>
              </a:spcBef>
              <a:buFont typeface="Wingdings" panose="05000000000000000000" pitchFamily="2" charset="2"/>
              <a:buChar char="v"/>
            </a:pPr>
            <a:r>
              <a:rPr lang="ro-RO" dirty="0">
                <a:effectLst/>
                <a:latin typeface="Times New Roman" panose="02020603050405020304" pitchFamily="18" charset="0"/>
                <a:ea typeface="Times New Roman" panose="02020603050405020304" pitchFamily="18" charset="0"/>
              </a:rPr>
              <a:t>Clasa pregătitoare face parte din învățământul obligatoriu și reprezintă startul pentru o</a:t>
            </a:r>
            <a:r>
              <a:rPr lang="ro-RO" spc="-28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atitudine deschisă și pozitivă față de școală. Aceasta are rolul de a pregăti elevul pentru</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învățarea</a:t>
            </a:r>
            <a:r>
              <a:rPr lang="ro-RO" spc="-3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specifică,</a:t>
            </a:r>
            <a:r>
              <a:rPr lang="ro-RO" spc="-40"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în</a:t>
            </a:r>
            <a:r>
              <a:rPr lang="ro-RO" spc="-2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primul</a:t>
            </a:r>
            <a:r>
              <a:rPr lang="ro-RO" spc="-40"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rând</a:t>
            </a:r>
            <a:r>
              <a:rPr lang="ro-RO" spc="-2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a</a:t>
            </a:r>
            <a:r>
              <a:rPr lang="ro-RO" spc="-2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clasei</a:t>
            </a:r>
            <a:r>
              <a:rPr lang="ro-RO" spc="-2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I,</a:t>
            </a:r>
            <a:r>
              <a:rPr lang="ro-RO" spc="-4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dar</a:t>
            </a:r>
            <a:r>
              <a:rPr lang="ro-RO" spc="-40"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și</a:t>
            </a:r>
            <a:r>
              <a:rPr lang="ro-RO" spc="-10"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pentru</a:t>
            </a:r>
            <a:r>
              <a:rPr lang="ro-RO" spc="-40"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următorii</a:t>
            </a:r>
            <a:r>
              <a:rPr lang="ro-RO" spc="-40"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ani</a:t>
            </a:r>
            <a:r>
              <a:rPr lang="ro-RO" spc="-40"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de</a:t>
            </a:r>
            <a:r>
              <a:rPr lang="ro-RO" spc="-50"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școală.</a:t>
            </a:r>
            <a:r>
              <a:rPr lang="ro-RO" spc="-40"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Acomodarea</a:t>
            </a:r>
            <a:r>
              <a:rPr lang="ro-RO" spc="-290"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cu mediul școlar se face într-un mod prietenos; principalul context de învățare fiind jocul –</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activitate</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specifică vârstei. Coordonate principale :</a:t>
            </a:r>
          </a:p>
          <a:p>
            <a:pPr marL="400050" marR="124460" indent="-285750" algn="just">
              <a:lnSpc>
                <a:spcPct val="115000"/>
              </a:lnSpc>
              <a:spcBef>
                <a:spcPts val="535"/>
              </a:spcBef>
              <a:buFont typeface="Wingdings" panose="05000000000000000000" pitchFamily="2" charset="2"/>
              <a:buChar char="v"/>
            </a:pPr>
            <a:r>
              <a:rPr lang="ro-RO" dirty="0">
                <a:effectLst/>
                <a:latin typeface="Times New Roman" panose="02020603050405020304" pitchFamily="18" charset="0"/>
                <a:ea typeface="Times New Roman" panose="02020603050405020304" pitchFamily="18" charset="0"/>
              </a:rPr>
              <a:t>Stimularea</a:t>
            </a:r>
            <a:r>
              <a:rPr lang="ro-RO" spc="-10"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învățării</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prin joc;</a:t>
            </a:r>
          </a:p>
          <a:p>
            <a:pPr marL="400050" marR="124460" indent="-285750" algn="just">
              <a:lnSpc>
                <a:spcPct val="115000"/>
              </a:lnSpc>
              <a:spcBef>
                <a:spcPts val="535"/>
              </a:spcBef>
              <a:buFont typeface="Wingdings" panose="05000000000000000000" pitchFamily="2" charset="2"/>
              <a:buChar char="v"/>
            </a:pPr>
            <a:r>
              <a:rPr lang="ro-RO" dirty="0">
                <a:effectLst/>
                <a:latin typeface="Times New Roman" panose="02020603050405020304" pitchFamily="18" charset="0"/>
                <a:ea typeface="Times New Roman" panose="02020603050405020304" pitchFamily="18" charset="0"/>
              </a:rPr>
              <a:t>Valorificarea</a:t>
            </a:r>
            <a:r>
              <a:rPr lang="ro-RO" spc="-1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experienței</a:t>
            </a:r>
            <a:r>
              <a:rPr lang="ro-RO" spc="-10"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specifice</a:t>
            </a:r>
            <a:r>
              <a:rPr lang="ro-RO" spc="-1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vârstei;</a:t>
            </a:r>
          </a:p>
          <a:p>
            <a:pPr marL="400050" marR="124460" indent="-285750" algn="just">
              <a:lnSpc>
                <a:spcPct val="115000"/>
              </a:lnSpc>
              <a:spcBef>
                <a:spcPts val="535"/>
              </a:spcBef>
              <a:buFont typeface="Wingdings" panose="05000000000000000000" pitchFamily="2" charset="2"/>
              <a:buChar char="v"/>
            </a:pPr>
            <a:r>
              <a:rPr lang="ro-RO" dirty="0">
                <a:effectLst/>
                <a:latin typeface="Times New Roman" panose="02020603050405020304" pitchFamily="18" charset="0"/>
                <a:ea typeface="Times New Roman" panose="02020603050405020304" pitchFamily="18" charset="0"/>
              </a:rPr>
              <a:t>Contexte</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semnificative</a:t>
            </a:r>
            <a:r>
              <a:rPr lang="ro-RO" spc="-1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de învățare</a:t>
            </a:r>
            <a:r>
              <a:rPr lang="ro-RO" spc="-20"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pentru viața reală;</a:t>
            </a:r>
          </a:p>
          <a:p>
            <a:pPr marL="400050" marR="124460" indent="-285750" algn="just">
              <a:lnSpc>
                <a:spcPct val="115000"/>
              </a:lnSpc>
              <a:spcBef>
                <a:spcPts val="535"/>
              </a:spcBef>
              <a:buFont typeface="Wingdings" panose="05000000000000000000" pitchFamily="2" charset="2"/>
              <a:buChar char="v"/>
            </a:pPr>
            <a:r>
              <a:rPr lang="ro-RO" dirty="0">
                <a:effectLst/>
                <a:latin typeface="Times New Roman" panose="02020603050405020304" pitchFamily="18" charset="0"/>
                <a:ea typeface="Times New Roman" panose="02020603050405020304" pitchFamily="18" charset="0"/>
              </a:rPr>
              <a:t>Metode și tehnici</a:t>
            </a:r>
            <a:r>
              <a:rPr lang="ro-RO" spc="-10"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moderne</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de</a:t>
            </a:r>
            <a:r>
              <a:rPr lang="ro-RO" spc="-1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predare</a:t>
            </a:r>
            <a:r>
              <a:rPr lang="ro-RO" spc="-1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învățare – evaluare;</a:t>
            </a:r>
          </a:p>
          <a:p>
            <a:pPr marL="400050" marR="124460" indent="-285750" algn="just">
              <a:lnSpc>
                <a:spcPct val="115000"/>
              </a:lnSpc>
              <a:spcBef>
                <a:spcPts val="535"/>
              </a:spcBef>
              <a:buFont typeface="Wingdings" panose="05000000000000000000" pitchFamily="2" charset="2"/>
              <a:buChar char="v"/>
            </a:pPr>
            <a:r>
              <a:rPr lang="ro-RO" dirty="0">
                <a:effectLst/>
                <a:latin typeface="Times New Roman" panose="02020603050405020304" pitchFamily="18" charset="0"/>
                <a:ea typeface="Times New Roman" panose="02020603050405020304" pitchFamily="18" charset="0"/>
              </a:rPr>
              <a:t>Exprimarea</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ideilor</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și</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sentimentelor</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despre viață;</a:t>
            </a:r>
          </a:p>
          <a:p>
            <a:pPr marL="400050" marR="124460" indent="-285750" algn="just">
              <a:lnSpc>
                <a:spcPct val="115000"/>
              </a:lnSpc>
              <a:spcBef>
                <a:spcPts val="535"/>
              </a:spcBef>
              <a:buFont typeface="Wingdings" panose="05000000000000000000" pitchFamily="2" charset="2"/>
              <a:buChar char="v"/>
            </a:pPr>
            <a:r>
              <a:rPr lang="ro-RO" dirty="0">
                <a:effectLst/>
                <a:latin typeface="Times New Roman" panose="02020603050405020304" pitchFamily="18" charset="0"/>
                <a:ea typeface="Times New Roman" panose="02020603050405020304" pitchFamily="18" charset="0"/>
              </a:rPr>
              <a:t>Acțiuni</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de</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voluntariat și</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caritabile;</a:t>
            </a:r>
          </a:p>
          <a:p>
            <a:pPr marL="400050" marR="124460" indent="-285750" algn="just">
              <a:lnSpc>
                <a:spcPct val="115000"/>
              </a:lnSpc>
              <a:spcBef>
                <a:spcPts val="535"/>
              </a:spcBef>
              <a:buFont typeface="Wingdings" panose="05000000000000000000" pitchFamily="2" charset="2"/>
              <a:buChar char="v"/>
            </a:pPr>
            <a:r>
              <a:rPr lang="ro-RO" dirty="0">
                <a:effectLst/>
                <a:latin typeface="Times New Roman" panose="02020603050405020304" pitchFamily="18" charset="0"/>
                <a:ea typeface="Times New Roman" panose="02020603050405020304" pitchFamily="18" charset="0"/>
              </a:rPr>
              <a:t>Parteneriat școală – părinți;</a:t>
            </a:r>
          </a:p>
          <a:p>
            <a:pPr marL="400050" marR="124460" indent="-285750" algn="just">
              <a:lnSpc>
                <a:spcPct val="115000"/>
              </a:lnSpc>
              <a:spcBef>
                <a:spcPts val="535"/>
              </a:spcBef>
              <a:buFont typeface="Wingdings" panose="05000000000000000000" pitchFamily="2" charset="2"/>
              <a:buChar char="v"/>
            </a:pPr>
            <a:r>
              <a:rPr lang="ro-RO" dirty="0">
                <a:effectLst/>
                <a:latin typeface="Times New Roman" panose="02020603050405020304" pitchFamily="18" charset="0"/>
                <a:ea typeface="Times New Roman" panose="02020603050405020304" pitchFamily="18" charset="0"/>
              </a:rPr>
              <a:t>Proiecte</a:t>
            </a:r>
            <a:r>
              <a:rPr lang="ro-RO" spc="-10"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și</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parteneriate</a:t>
            </a:r>
            <a:r>
              <a:rPr lang="ro-RO" spc="-10"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educaționale.</a:t>
            </a:r>
          </a:p>
          <a:p>
            <a:pPr marL="400050" marR="124460" indent="-285750" algn="just">
              <a:lnSpc>
                <a:spcPct val="115000"/>
              </a:lnSpc>
              <a:spcBef>
                <a:spcPts val="535"/>
              </a:spcBef>
              <a:buFont typeface="Wingdings" panose="05000000000000000000" pitchFamily="2" charset="2"/>
              <a:buChar char="v"/>
            </a:pPr>
            <a:r>
              <a:rPr lang="ro-RO" dirty="0">
                <a:effectLst/>
                <a:latin typeface="Times New Roman" panose="02020603050405020304" pitchFamily="18" charset="0"/>
                <a:ea typeface="Times New Roman" panose="02020603050405020304" pitchFamily="18" charset="0"/>
              </a:rPr>
              <a:t>Informații suplimentare legate de Metodologia de înscriere în clasa pregătitoare puteți</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gasi</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O.M.E.</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nr.3704</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din</a:t>
            </a:r>
            <a:r>
              <a:rPr lang="ro-RO" spc="5" dirty="0">
                <a:effectLst/>
                <a:latin typeface="Times New Roman" panose="02020603050405020304" pitchFamily="18" charset="0"/>
                <a:ea typeface="Times New Roman" panose="02020603050405020304" pitchFamily="18" charset="0"/>
              </a:rPr>
              <a:t> </a:t>
            </a:r>
            <a:r>
              <a:rPr lang="ro-RO" dirty="0">
                <a:solidFill>
                  <a:srgbClr val="FF0000"/>
                </a:solidFill>
                <a:effectLst/>
                <a:latin typeface="Times New Roman" panose="02020603050405020304" pitchFamily="18" charset="0"/>
                <a:ea typeface="Times New Roman" panose="02020603050405020304" pitchFamily="18" charset="0"/>
              </a:rPr>
              <a:t>17</a:t>
            </a:r>
            <a:r>
              <a:rPr lang="ro-RO" spc="5" dirty="0">
                <a:solidFill>
                  <a:srgbClr val="FF0000"/>
                </a:solidFill>
                <a:effectLst/>
                <a:latin typeface="Times New Roman" panose="02020603050405020304" pitchFamily="18" charset="0"/>
                <a:ea typeface="Times New Roman" panose="02020603050405020304" pitchFamily="18" charset="0"/>
              </a:rPr>
              <a:t> </a:t>
            </a:r>
            <a:r>
              <a:rPr lang="ro-RO" dirty="0">
                <a:solidFill>
                  <a:srgbClr val="FF0000"/>
                </a:solidFill>
                <a:effectLst/>
                <a:latin typeface="Times New Roman" panose="02020603050405020304" pitchFamily="18" charset="0"/>
                <a:ea typeface="Times New Roman" panose="02020603050405020304" pitchFamily="18" charset="0"/>
              </a:rPr>
              <a:t>februarie</a:t>
            </a:r>
            <a:r>
              <a:rPr lang="ro-RO" spc="5" dirty="0">
                <a:solidFill>
                  <a:srgbClr val="FF0000"/>
                </a:solidFill>
                <a:effectLst/>
                <a:latin typeface="Times New Roman" panose="02020603050405020304" pitchFamily="18" charset="0"/>
                <a:ea typeface="Times New Roman" panose="02020603050405020304" pitchFamily="18" charset="0"/>
              </a:rPr>
              <a:t> </a:t>
            </a:r>
            <a:r>
              <a:rPr lang="ro-RO" dirty="0">
                <a:solidFill>
                  <a:srgbClr val="FF0000"/>
                </a:solidFill>
                <a:effectLst/>
                <a:latin typeface="Times New Roman" panose="02020603050405020304" pitchFamily="18" charset="0"/>
                <a:ea typeface="Times New Roman" panose="02020603050405020304" pitchFamily="18" charset="0"/>
              </a:rPr>
              <a:t>2023</a:t>
            </a:r>
            <a:r>
              <a:rPr lang="ro-RO" spc="5" dirty="0">
                <a:solidFill>
                  <a:srgbClr val="FF0000"/>
                </a:solidFill>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privind</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aprobarea</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Calendarului</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înscrierii</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în</a:t>
            </a:r>
            <a:r>
              <a:rPr lang="ro-RO" spc="-28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învățământul</a:t>
            </a:r>
            <a:r>
              <a:rPr lang="ro-RO" spc="-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primar</a:t>
            </a:r>
            <a:r>
              <a:rPr lang="ro-RO" spc="-15"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pentru anul</a:t>
            </a:r>
            <a:r>
              <a:rPr lang="ro-RO" spc="10"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școlar 2026-2027</a:t>
            </a:r>
            <a:r>
              <a:rPr lang="ro-RO" sz="12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157315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AB85FF-347F-B259-D50B-0EDAFEEDCD3D}"/>
              </a:ext>
            </a:extLst>
          </p:cNvPr>
          <p:cNvSpPr txBox="1"/>
          <p:nvPr/>
        </p:nvSpPr>
        <p:spPr>
          <a:xfrm>
            <a:off x="2339752" y="1052736"/>
            <a:ext cx="4464496" cy="2062103"/>
          </a:xfrm>
          <a:prstGeom prst="rect">
            <a:avLst/>
          </a:prstGeom>
          <a:noFill/>
        </p:spPr>
        <p:txBody>
          <a:bodyPr wrap="square">
            <a:spAutoFit/>
          </a:bodyPr>
          <a:lstStyle/>
          <a:p>
            <a:pPr algn="ctr"/>
            <a:r>
              <a:rPr lang="ro-RO" sz="3200" b="1" dirty="0">
                <a:solidFill>
                  <a:srgbClr val="FF0000"/>
                </a:solidFill>
              </a:rPr>
              <a:t>VĂ AȘTEPTĂM CU DRAG SĂ CULEGEM POLENUL ÎNVĂȚĂTURII!</a:t>
            </a:r>
          </a:p>
        </p:txBody>
      </p:sp>
      <p:pic>
        <p:nvPicPr>
          <p:cNvPr id="5" name="Picture 4">
            <a:extLst>
              <a:ext uri="{FF2B5EF4-FFF2-40B4-BE49-F238E27FC236}">
                <a16:creationId xmlns:a16="http://schemas.microsoft.com/office/drawing/2014/main" id="{E01D8DEB-D87C-0DBB-60A2-0DF0E55DE3F8}"/>
              </a:ext>
            </a:extLst>
          </p:cNvPr>
          <p:cNvPicPr>
            <a:picLocks noChangeAspect="1"/>
          </p:cNvPicPr>
          <p:nvPr/>
        </p:nvPicPr>
        <p:blipFill>
          <a:blip r:embed="rId2"/>
          <a:stretch>
            <a:fillRect/>
          </a:stretch>
        </p:blipFill>
        <p:spPr>
          <a:xfrm>
            <a:off x="5951514" y="3754881"/>
            <a:ext cx="2304256" cy="2880320"/>
          </a:xfrm>
          <a:prstGeom prst="rect">
            <a:avLst/>
          </a:prstGeom>
        </p:spPr>
      </p:pic>
      <p:pic>
        <p:nvPicPr>
          <p:cNvPr id="6" name="Picture 5">
            <a:extLst>
              <a:ext uri="{FF2B5EF4-FFF2-40B4-BE49-F238E27FC236}">
                <a16:creationId xmlns:a16="http://schemas.microsoft.com/office/drawing/2014/main" id="{3C002454-645F-B101-FF57-5B5CEA7D9B37}"/>
              </a:ext>
            </a:extLst>
          </p:cNvPr>
          <p:cNvPicPr>
            <a:picLocks noChangeAspect="1"/>
          </p:cNvPicPr>
          <p:nvPr/>
        </p:nvPicPr>
        <p:blipFill>
          <a:blip r:embed="rId3"/>
          <a:stretch>
            <a:fillRect/>
          </a:stretch>
        </p:blipFill>
        <p:spPr>
          <a:xfrm>
            <a:off x="3044854" y="3410365"/>
            <a:ext cx="2703459" cy="2880321"/>
          </a:xfrm>
          <a:prstGeom prst="rect">
            <a:avLst/>
          </a:prstGeom>
        </p:spPr>
      </p:pic>
      <p:pic>
        <p:nvPicPr>
          <p:cNvPr id="7" name="Picture 6">
            <a:extLst>
              <a:ext uri="{FF2B5EF4-FFF2-40B4-BE49-F238E27FC236}">
                <a16:creationId xmlns:a16="http://schemas.microsoft.com/office/drawing/2014/main" id="{6F0FA466-2824-D5C5-B19F-84A5B89A4FB2}"/>
              </a:ext>
            </a:extLst>
          </p:cNvPr>
          <p:cNvPicPr>
            <a:picLocks noChangeAspect="1"/>
          </p:cNvPicPr>
          <p:nvPr/>
        </p:nvPicPr>
        <p:blipFill>
          <a:blip r:embed="rId4"/>
          <a:stretch>
            <a:fillRect/>
          </a:stretch>
        </p:blipFill>
        <p:spPr>
          <a:xfrm flipH="1">
            <a:off x="202937" y="705783"/>
            <a:ext cx="2234399" cy="2409056"/>
          </a:xfrm>
          <a:prstGeom prst="rect">
            <a:avLst/>
          </a:prstGeom>
        </p:spPr>
      </p:pic>
      <p:pic>
        <p:nvPicPr>
          <p:cNvPr id="8" name="Picture 7">
            <a:extLst>
              <a:ext uri="{FF2B5EF4-FFF2-40B4-BE49-F238E27FC236}">
                <a16:creationId xmlns:a16="http://schemas.microsoft.com/office/drawing/2014/main" id="{95A45EE7-FE70-F1A0-6A86-20342BE0F92D}"/>
              </a:ext>
            </a:extLst>
          </p:cNvPr>
          <p:cNvPicPr>
            <a:picLocks noChangeAspect="1"/>
          </p:cNvPicPr>
          <p:nvPr/>
        </p:nvPicPr>
        <p:blipFill>
          <a:blip r:embed="rId5"/>
          <a:stretch>
            <a:fillRect/>
          </a:stretch>
        </p:blipFill>
        <p:spPr>
          <a:xfrm>
            <a:off x="796198" y="3743162"/>
            <a:ext cx="1885007" cy="2315767"/>
          </a:xfrm>
          <a:prstGeom prst="rect">
            <a:avLst/>
          </a:prstGeom>
        </p:spPr>
      </p:pic>
      <p:pic>
        <p:nvPicPr>
          <p:cNvPr id="9" name="Picture 8">
            <a:extLst>
              <a:ext uri="{FF2B5EF4-FFF2-40B4-BE49-F238E27FC236}">
                <a16:creationId xmlns:a16="http://schemas.microsoft.com/office/drawing/2014/main" id="{9AD8BE3A-B3E9-A2E4-D9C5-E47336995940}"/>
              </a:ext>
            </a:extLst>
          </p:cNvPr>
          <p:cNvPicPr>
            <a:picLocks noChangeAspect="1"/>
          </p:cNvPicPr>
          <p:nvPr/>
        </p:nvPicPr>
        <p:blipFill>
          <a:blip r:embed="rId6"/>
          <a:stretch>
            <a:fillRect/>
          </a:stretch>
        </p:blipFill>
        <p:spPr>
          <a:xfrm>
            <a:off x="6509021" y="282573"/>
            <a:ext cx="2042327" cy="3152287"/>
          </a:xfrm>
          <a:prstGeom prst="rect">
            <a:avLst/>
          </a:prstGeom>
        </p:spPr>
      </p:pic>
    </p:spTree>
    <p:extLst>
      <p:ext uri="{BB962C8B-B14F-4D97-AF65-F5344CB8AC3E}">
        <p14:creationId xmlns:p14="http://schemas.microsoft.com/office/powerpoint/2010/main" val="335302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lasa Pregatitoare &quot;Albinutele istete&quot; | Brezoi">
            <a:extLst>
              <a:ext uri="{FF2B5EF4-FFF2-40B4-BE49-F238E27FC236}">
                <a16:creationId xmlns:a16="http://schemas.microsoft.com/office/drawing/2014/main" id="{FC08A054-0599-7DC7-14D0-83994B967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759926"/>
            <a:ext cx="3744416" cy="44644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FECC477-0031-3F76-9222-D6A61234B982}"/>
              </a:ext>
            </a:extLst>
          </p:cNvPr>
          <p:cNvSpPr txBox="1"/>
          <p:nvPr/>
        </p:nvSpPr>
        <p:spPr>
          <a:xfrm>
            <a:off x="2123728" y="5445226"/>
            <a:ext cx="5688632" cy="646331"/>
          </a:xfrm>
          <a:prstGeom prst="rect">
            <a:avLst/>
          </a:prstGeom>
          <a:noFill/>
        </p:spPr>
        <p:txBody>
          <a:bodyPr wrap="square" rtlCol="0">
            <a:spAutoFit/>
          </a:bodyPr>
          <a:lstStyle/>
          <a:p>
            <a:r>
              <a:rPr lang="ro-RO" b="1" u="sng" dirty="0">
                <a:hlinkClick r:id="rId3"/>
              </a:rPr>
              <a:t>https://www.youtube.com/watch?v=ftYVl4um41w</a:t>
            </a:r>
            <a:endParaRPr lang="ro-RO" b="1" u="sng" dirty="0"/>
          </a:p>
          <a:p>
            <a:endParaRPr lang="ro-RO" dirty="0"/>
          </a:p>
        </p:txBody>
      </p:sp>
    </p:spTree>
  </p:cSld>
  <p:clrMapOvr>
    <a:masterClrMapping/>
  </p:clrMapOvr>
  <p:transition spd="med">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22E7C0-53D4-EC2E-80C5-1DB6B84EAB90}"/>
              </a:ext>
            </a:extLst>
          </p:cNvPr>
          <p:cNvPicPr>
            <a:picLocks noChangeAspect="1"/>
          </p:cNvPicPr>
          <p:nvPr/>
        </p:nvPicPr>
        <p:blipFill>
          <a:blip r:embed="rId2"/>
          <a:stretch>
            <a:fillRect/>
          </a:stretch>
        </p:blipFill>
        <p:spPr>
          <a:xfrm>
            <a:off x="755576" y="836712"/>
            <a:ext cx="7632848" cy="5400600"/>
          </a:xfrm>
          <a:prstGeom prst="rect">
            <a:avLst/>
          </a:prstGeom>
        </p:spPr>
      </p:pic>
    </p:spTree>
    <p:extLst>
      <p:ext uri="{BB962C8B-B14F-4D97-AF65-F5344CB8AC3E}">
        <p14:creationId xmlns:p14="http://schemas.microsoft.com/office/powerpoint/2010/main" val="129850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E92444-17B5-AC37-A142-508B95EEA145}"/>
              </a:ext>
            </a:extLst>
          </p:cNvPr>
          <p:cNvSpPr txBox="1"/>
          <p:nvPr/>
        </p:nvSpPr>
        <p:spPr>
          <a:xfrm>
            <a:off x="1907704" y="908722"/>
            <a:ext cx="5184576" cy="584775"/>
          </a:xfrm>
          <a:prstGeom prst="rect">
            <a:avLst/>
          </a:prstGeom>
          <a:noFill/>
        </p:spPr>
        <p:txBody>
          <a:bodyPr wrap="square" rtlCol="0">
            <a:spAutoFit/>
          </a:bodyPr>
          <a:lstStyle/>
          <a:p>
            <a:r>
              <a:rPr lang="ro-RO" sz="3200" b="1" dirty="0">
                <a:solidFill>
                  <a:srgbClr val="FF0000"/>
                </a:solidFill>
                <a:latin typeface="Cambria" panose="02040503050406030204" pitchFamily="18" charset="0"/>
                <a:ea typeface="Cambria" panose="02040503050406030204" pitchFamily="18" charset="0"/>
              </a:rPr>
              <a:t>OFERTA	EDUCAȚIONALĂ</a:t>
            </a:r>
          </a:p>
        </p:txBody>
      </p:sp>
      <p:sp>
        <p:nvSpPr>
          <p:cNvPr id="5" name="object 3">
            <a:extLst>
              <a:ext uri="{FF2B5EF4-FFF2-40B4-BE49-F238E27FC236}">
                <a16:creationId xmlns:a16="http://schemas.microsoft.com/office/drawing/2014/main" id="{87B1D738-A2A9-44A7-7FDD-EB04798AB113}"/>
              </a:ext>
            </a:extLst>
          </p:cNvPr>
          <p:cNvSpPr txBox="1">
            <a:spLocks noChangeArrowheads="1"/>
          </p:cNvSpPr>
          <p:nvPr/>
        </p:nvSpPr>
        <p:spPr bwMode="auto">
          <a:xfrm>
            <a:off x="744762" y="1596756"/>
            <a:ext cx="7510463" cy="19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5095" rIns="0" bIns="0">
            <a:spAutoFit/>
          </a:bodyPr>
          <a:lstStyle>
            <a:lvl1pPr marL="355600">
              <a:tabLst>
                <a:tab pos="354013" algn="l"/>
                <a:tab pos="355600" algn="l"/>
              </a:tabLst>
              <a:defRPr>
                <a:solidFill>
                  <a:schemeClr val="tx1"/>
                </a:solidFill>
                <a:latin typeface="Calibri" pitchFamily="34" charset="0"/>
              </a:defRPr>
            </a:lvl1pPr>
            <a:lvl2pPr marL="742950" indent="-285750">
              <a:tabLst>
                <a:tab pos="354013" algn="l"/>
                <a:tab pos="355600" algn="l"/>
              </a:tabLst>
              <a:defRPr>
                <a:solidFill>
                  <a:schemeClr val="tx1"/>
                </a:solidFill>
                <a:latin typeface="Calibri" pitchFamily="34" charset="0"/>
              </a:defRPr>
            </a:lvl2pPr>
            <a:lvl3pPr marL="1143000" indent="-228600">
              <a:tabLst>
                <a:tab pos="354013" algn="l"/>
                <a:tab pos="355600" algn="l"/>
              </a:tabLst>
              <a:defRPr>
                <a:solidFill>
                  <a:schemeClr val="tx1"/>
                </a:solidFill>
                <a:latin typeface="Calibri" pitchFamily="34" charset="0"/>
              </a:defRPr>
            </a:lvl3pPr>
            <a:lvl4pPr marL="1600200" indent="-228600">
              <a:tabLst>
                <a:tab pos="354013" algn="l"/>
                <a:tab pos="355600" algn="l"/>
              </a:tabLst>
              <a:defRPr>
                <a:solidFill>
                  <a:schemeClr val="tx1"/>
                </a:solidFill>
                <a:latin typeface="Calibri" pitchFamily="34" charset="0"/>
              </a:defRPr>
            </a:lvl4pPr>
            <a:lvl5pPr marL="2057400" indent="-228600">
              <a:tabLst>
                <a:tab pos="354013" algn="l"/>
                <a:tab pos="355600" algn="l"/>
              </a:tabLst>
              <a:defRPr>
                <a:solidFill>
                  <a:schemeClr val="tx1"/>
                </a:solidFill>
                <a:latin typeface="Calibri" pitchFamily="34" charset="0"/>
              </a:defRPr>
            </a:lvl5pPr>
            <a:lvl6pPr marL="2514600" indent="-228600" algn="l" rtl="0" eaLnBrk="0" fontAlgn="base" hangingPunct="0">
              <a:spcBef>
                <a:spcPct val="20000"/>
              </a:spcBef>
              <a:spcAft>
                <a:spcPct val="0"/>
              </a:spcAft>
              <a:tabLst>
                <a:tab pos="354013" algn="l"/>
                <a:tab pos="355600" algn="l"/>
              </a:tabLst>
              <a:defRPr>
                <a:solidFill>
                  <a:schemeClr val="tx1"/>
                </a:solidFill>
                <a:latin typeface="Calibri" pitchFamily="34" charset="0"/>
              </a:defRPr>
            </a:lvl6pPr>
            <a:lvl7pPr marL="2971800" indent="-228600" algn="l" rtl="0" eaLnBrk="0" fontAlgn="base" hangingPunct="0">
              <a:spcBef>
                <a:spcPct val="20000"/>
              </a:spcBef>
              <a:spcAft>
                <a:spcPct val="0"/>
              </a:spcAft>
              <a:tabLst>
                <a:tab pos="354013" algn="l"/>
                <a:tab pos="355600" algn="l"/>
              </a:tabLst>
              <a:defRPr>
                <a:solidFill>
                  <a:schemeClr val="tx1"/>
                </a:solidFill>
                <a:latin typeface="Calibri" pitchFamily="34" charset="0"/>
              </a:defRPr>
            </a:lvl7pPr>
            <a:lvl8pPr marL="3429000" indent="-228600" algn="l" rtl="0" eaLnBrk="0" fontAlgn="base" hangingPunct="0">
              <a:spcBef>
                <a:spcPct val="20000"/>
              </a:spcBef>
              <a:spcAft>
                <a:spcPct val="0"/>
              </a:spcAft>
              <a:tabLst>
                <a:tab pos="354013" algn="l"/>
                <a:tab pos="355600" algn="l"/>
              </a:tabLst>
              <a:defRPr>
                <a:solidFill>
                  <a:schemeClr val="tx1"/>
                </a:solidFill>
                <a:latin typeface="Calibri" pitchFamily="34" charset="0"/>
              </a:defRPr>
            </a:lvl8pPr>
            <a:lvl9pPr marL="3886200" indent="-228600" algn="l" rtl="0" eaLnBrk="0" fontAlgn="base" hangingPunct="0">
              <a:spcBef>
                <a:spcPct val="20000"/>
              </a:spcBef>
              <a:spcAft>
                <a:spcPct val="0"/>
              </a:spcAft>
              <a:tabLst>
                <a:tab pos="354013" algn="l"/>
                <a:tab pos="355600" algn="l"/>
              </a:tabLst>
              <a:defRPr>
                <a:solidFill>
                  <a:schemeClr val="tx1"/>
                </a:solidFill>
                <a:latin typeface="Calibri" pitchFamily="34" charset="0"/>
              </a:defRPr>
            </a:lvl9pPr>
          </a:lstStyle>
          <a:p>
            <a:pPr indent="-342900">
              <a:spcBef>
                <a:spcPts val="988"/>
              </a:spcBef>
              <a:buFont typeface="Arial MT"/>
              <a:buChar char="•"/>
              <a:defRPr/>
            </a:pPr>
            <a:r>
              <a:rPr lang="ro-RO" altLang="en-US" sz="2600" b="1" dirty="0">
                <a:solidFill>
                  <a:srgbClr val="7030A0"/>
                </a:solidFill>
              </a:rPr>
              <a:t>Anul școlar 2026-2027</a:t>
            </a:r>
          </a:p>
          <a:p>
            <a:pPr indent="-342900">
              <a:spcBef>
                <a:spcPts val="988"/>
              </a:spcBef>
              <a:buFont typeface="Arial MT"/>
              <a:buChar char="•"/>
              <a:defRPr/>
            </a:pPr>
            <a:r>
              <a:rPr lang="ro-RO" altLang="en-US" sz="2600" b="1" dirty="0">
                <a:solidFill>
                  <a:srgbClr val="7030A0"/>
                </a:solidFill>
              </a:rPr>
              <a:t>1 clasă pregătitoare</a:t>
            </a:r>
          </a:p>
          <a:p>
            <a:pPr indent="-342900">
              <a:spcBef>
                <a:spcPts val="988"/>
              </a:spcBef>
              <a:buFont typeface="Arial MT"/>
              <a:buChar char="•"/>
              <a:defRPr/>
            </a:pPr>
            <a:r>
              <a:rPr lang="ro-RO" altLang="en-US" sz="2600" b="1" dirty="0">
                <a:solidFill>
                  <a:srgbClr val="7030A0"/>
                </a:solidFill>
              </a:rPr>
              <a:t>Profesor învățământ primar: STAICU PETRICA, gradul I, titular</a:t>
            </a:r>
            <a:endParaRPr lang="ro-RO" altLang="en-US" sz="2600" dirty="0"/>
          </a:p>
        </p:txBody>
      </p:sp>
      <p:pic>
        <p:nvPicPr>
          <p:cNvPr id="2" name="Picture 1">
            <a:extLst>
              <a:ext uri="{FF2B5EF4-FFF2-40B4-BE49-F238E27FC236}">
                <a16:creationId xmlns:a16="http://schemas.microsoft.com/office/drawing/2014/main" id="{57869823-F220-63E4-A3CB-CE00F5D2B8DE}"/>
              </a:ext>
            </a:extLst>
          </p:cNvPr>
          <p:cNvPicPr>
            <a:picLocks noChangeAspect="1"/>
          </p:cNvPicPr>
          <p:nvPr/>
        </p:nvPicPr>
        <p:blipFill>
          <a:blip r:embed="rId2"/>
          <a:stretch>
            <a:fillRect/>
          </a:stretch>
        </p:blipFill>
        <p:spPr>
          <a:xfrm>
            <a:off x="2393814" y="3579991"/>
            <a:ext cx="4212356" cy="3159267"/>
          </a:xfrm>
          <a:prstGeom prst="rect">
            <a:avLst/>
          </a:prstGeom>
        </p:spPr>
      </p:pic>
    </p:spTree>
    <p:extLst>
      <p:ext uri="{BB962C8B-B14F-4D97-AF65-F5344CB8AC3E}">
        <p14:creationId xmlns:p14="http://schemas.microsoft.com/office/powerpoint/2010/main" val="78800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327F3624-87DC-048C-76E3-1A652F84A41B}"/>
              </a:ext>
            </a:extLst>
          </p:cNvPr>
          <p:cNvSpPr/>
          <p:nvPr/>
        </p:nvSpPr>
        <p:spPr>
          <a:xfrm>
            <a:off x="395536" y="620688"/>
            <a:ext cx="3111068" cy="3600400"/>
          </a:xfrm>
          <a:prstGeom prst="hexagon">
            <a:avLst/>
          </a:prstGeom>
          <a:solidFill>
            <a:srgbClr val="FFFF00"/>
          </a:solidFill>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r>
              <a:rPr lang="ro-RO" dirty="0">
                <a:solidFill>
                  <a:schemeClr val="tx1"/>
                </a:solidFill>
              </a:rPr>
              <a:t>Școala este dotată cu  laboratoare (TIC,biologie, chimie, fizică),  bibliotecă, sală de sport, cabinet  (logopedie, consiliere psiho – pedagogică)</a:t>
            </a:r>
            <a:endParaRPr lang="ro-RO" dirty="0"/>
          </a:p>
        </p:txBody>
      </p:sp>
      <p:pic>
        <p:nvPicPr>
          <p:cNvPr id="13" name="Picture 12">
            <a:extLst>
              <a:ext uri="{FF2B5EF4-FFF2-40B4-BE49-F238E27FC236}">
                <a16:creationId xmlns:a16="http://schemas.microsoft.com/office/drawing/2014/main" id="{46FBEE92-A6DB-128E-F9CD-CE4E287037A7}"/>
              </a:ext>
            </a:extLst>
          </p:cNvPr>
          <p:cNvPicPr>
            <a:picLocks noChangeAspect="1"/>
          </p:cNvPicPr>
          <p:nvPr/>
        </p:nvPicPr>
        <p:blipFill>
          <a:blip r:embed="rId2"/>
          <a:stretch>
            <a:fillRect/>
          </a:stretch>
        </p:blipFill>
        <p:spPr>
          <a:xfrm>
            <a:off x="4918319" y="866002"/>
            <a:ext cx="3111068" cy="3355086"/>
          </a:xfrm>
          <a:prstGeom prst="rect">
            <a:avLst/>
          </a:prstGeom>
        </p:spPr>
      </p:pic>
      <p:pic>
        <p:nvPicPr>
          <p:cNvPr id="14" name="Picture 13">
            <a:extLst>
              <a:ext uri="{FF2B5EF4-FFF2-40B4-BE49-F238E27FC236}">
                <a16:creationId xmlns:a16="http://schemas.microsoft.com/office/drawing/2014/main" id="{86B9A61A-772B-9788-C302-FD6BA8736099}"/>
              </a:ext>
            </a:extLst>
          </p:cNvPr>
          <p:cNvPicPr>
            <a:picLocks noChangeAspect="1"/>
          </p:cNvPicPr>
          <p:nvPr/>
        </p:nvPicPr>
        <p:blipFill>
          <a:blip r:embed="rId2"/>
          <a:stretch>
            <a:fillRect/>
          </a:stretch>
        </p:blipFill>
        <p:spPr>
          <a:xfrm>
            <a:off x="2796032" y="3417998"/>
            <a:ext cx="2967053" cy="3096344"/>
          </a:xfrm>
          <a:prstGeom prst="rect">
            <a:avLst/>
          </a:prstGeom>
        </p:spPr>
      </p:pic>
      <p:sp>
        <p:nvSpPr>
          <p:cNvPr id="21" name="TextBox 20">
            <a:extLst>
              <a:ext uri="{FF2B5EF4-FFF2-40B4-BE49-F238E27FC236}">
                <a16:creationId xmlns:a16="http://schemas.microsoft.com/office/drawing/2014/main" id="{3283C20C-E480-D6BC-9FF3-015F16E10047}"/>
              </a:ext>
            </a:extLst>
          </p:cNvPr>
          <p:cNvSpPr txBox="1"/>
          <p:nvPr/>
        </p:nvSpPr>
        <p:spPr>
          <a:xfrm>
            <a:off x="6444210" y="1412776"/>
            <a:ext cx="184731" cy="369332"/>
          </a:xfrm>
          <a:prstGeom prst="rect">
            <a:avLst/>
          </a:prstGeom>
          <a:noFill/>
        </p:spPr>
        <p:txBody>
          <a:bodyPr wrap="none" rtlCol="0">
            <a:spAutoFit/>
          </a:bodyPr>
          <a:lstStyle/>
          <a:p>
            <a:endParaRPr lang="ro-RO" dirty="0"/>
          </a:p>
        </p:txBody>
      </p:sp>
      <p:sp>
        <p:nvSpPr>
          <p:cNvPr id="27" name="TextBox 26">
            <a:extLst>
              <a:ext uri="{FF2B5EF4-FFF2-40B4-BE49-F238E27FC236}">
                <a16:creationId xmlns:a16="http://schemas.microsoft.com/office/drawing/2014/main" id="{DDA9248C-3621-B9CC-06E9-329A2025446A}"/>
              </a:ext>
            </a:extLst>
          </p:cNvPr>
          <p:cNvSpPr txBox="1"/>
          <p:nvPr/>
        </p:nvSpPr>
        <p:spPr>
          <a:xfrm>
            <a:off x="3403060" y="3536208"/>
            <a:ext cx="2041825" cy="2585323"/>
          </a:xfrm>
          <a:prstGeom prst="rect">
            <a:avLst/>
          </a:prstGeom>
          <a:noFill/>
        </p:spPr>
        <p:txBody>
          <a:bodyPr wrap="square">
            <a:spAutoFit/>
          </a:bodyPr>
          <a:lstStyle/>
          <a:p>
            <a:r>
              <a:rPr lang="ro-RO" dirty="0"/>
              <a:t>Sălile de clasă sunt  spațioase,  luminoase,  amenajate atractiv  și dotate  corespunzător cu  mobilier școlar  specific și mijloace  media</a:t>
            </a:r>
          </a:p>
        </p:txBody>
      </p:sp>
      <p:sp>
        <p:nvSpPr>
          <p:cNvPr id="29" name="TextBox 28">
            <a:extLst>
              <a:ext uri="{FF2B5EF4-FFF2-40B4-BE49-F238E27FC236}">
                <a16:creationId xmlns:a16="http://schemas.microsoft.com/office/drawing/2014/main" id="{CD6C1B16-496F-CDB1-017A-B9463D601B3F}"/>
              </a:ext>
            </a:extLst>
          </p:cNvPr>
          <p:cNvSpPr txBox="1"/>
          <p:nvPr/>
        </p:nvSpPr>
        <p:spPr>
          <a:xfrm>
            <a:off x="5691272" y="989727"/>
            <a:ext cx="1875334" cy="2862322"/>
          </a:xfrm>
          <a:prstGeom prst="rect">
            <a:avLst/>
          </a:prstGeom>
          <a:noFill/>
        </p:spPr>
        <p:txBody>
          <a:bodyPr wrap="square">
            <a:spAutoFit/>
          </a:bodyPr>
          <a:lstStyle/>
          <a:p>
            <a:pPr algn="ctr"/>
            <a:r>
              <a:rPr lang="ro-RO" dirty="0"/>
              <a:t>Desfășurăm parteneriate  cu alte  școli sau cu diverse  instituții și ONG-  uri, precum și cu  proiectele inițiate  de școala.</a:t>
            </a:r>
          </a:p>
        </p:txBody>
      </p:sp>
      <p:pic>
        <p:nvPicPr>
          <p:cNvPr id="30" name="Picture 29">
            <a:extLst>
              <a:ext uri="{FF2B5EF4-FFF2-40B4-BE49-F238E27FC236}">
                <a16:creationId xmlns:a16="http://schemas.microsoft.com/office/drawing/2014/main" id="{20F16CB1-1477-EFE1-F319-7D56ACB9AF5E}"/>
              </a:ext>
            </a:extLst>
          </p:cNvPr>
          <p:cNvPicPr>
            <a:picLocks noChangeAspect="1"/>
          </p:cNvPicPr>
          <p:nvPr/>
        </p:nvPicPr>
        <p:blipFill>
          <a:blip r:embed="rId3"/>
          <a:stretch>
            <a:fillRect/>
          </a:stretch>
        </p:blipFill>
        <p:spPr>
          <a:xfrm>
            <a:off x="3522354" y="1242952"/>
            <a:ext cx="1363816" cy="2058942"/>
          </a:xfrm>
          <a:prstGeom prst="rect">
            <a:avLst/>
          </a:prstGeom>
        </p:spPr>
      </p:pic>
    </p:spTree>
    <p:extLst>
      <p:ext uri="{BB962C8B-B14F-4D97-AF65-F5344CB8AC3E}">
        <p14:creationId xmlns:p14="http://schemas.microsoft.com/office/powerpoint/2010/main" val="121347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E2DB-8EAA-62A8-F762-9336A712E62E}"/>
              </a:ext>
            </a:extLst>
          </p:cNvPr>
          <p:cNvSpPr>
            <a:spLocks noGrp="1"/>
          </p:cNvSpPr>
          <p:nvPr>
            <p:ph type="title"/>
          </p:nvPr>
        </p:nvSpPr>
        <p:spPr/>
        <p:txBody>
          <a:bodyPr/>
          <a:lstStyle/>
          <a:p>
            <a:pPr algn="ctr"/>
            <a:r>
              <a:rPr lang="en-US" b="1" i="1" u="sng" dirty="0">
                <a:solidFill>
                  <a:schemeClr val="accent2">
                    <a:lumMod val="50000"/>
                  </a:schemeClr>
                </a:solidFill>
                <a:latin typeface="Bookman Old Style" pitchFamily="18" charset="0"/>
              </a:rPr>
              <a:t>Ce </a:t>
            </a:r>
            <a:r>
              <a:rPr lang="en-US" b="1" i="1" u="sng" dirty="0" err="1">
                <a:solidFill>
                  <a:schemeClr val="accent2">
                    <a:lumMod val="50000"/>
                  </a:schemeClr>
                </a:solidFill>
                <a:latin typeface="Bookman Old Style" pitchFamily="18" charset="0"/>
              </a:rPr>
              <a:t>învaţ</a:t>
            </a:r>
            <a:r>
              <a:rPr lang="ro-RO" b="1" i="1" u="sng" dirty="0">
                <a:solidFill>
                  <a:schemeClr val="accent2">
                    <a:lumMod val="50000"/>
                  </a:schemeClr>
                </a:solidFill>
                <a:latin typeface="Bookman Old Style" pitchFamily="18" charset="0"/>
              </a:rPr>
              <a:t>ă</a:t>
            </a:r>
            <a:r>
              <a:rPr lang="en-US" b="1" i="1" u="sng" dirty="0">
                <a:solidFill>
                  <a:schemeClr val="accent2">
                    <a:lumMod val="50000"/>
                  </a:schemeClr>
                </a:solidFill>
                <a:latin typeface="Bookman Old Style" pitchFamily="18" charset="0"/>
              </a:rPr>
              <a:t> </a:t>
            </a:r>
            <a:r>
              <a:rPr lang="en-US" b="1" i="1" u="sng" dirty="0" err="1">
                <a:solidFill>
                  <a:schemeClr val="accent2">
                    <a:lumMod val="50000"/>
                  </a:schemeClr>
                </a:solidFill>
                <a:latin typeface="Bookman Old Style" pitchFamily="18" charset="0"/>
              </a:rPr>
              <a:t>copiii</a:t>
            </a:r>
            <a:r>
              <a:rPr lang="en-US" b="1" i="1" u="sng" dirty="0">
                <a:solidFill>
                  <a:schemeClr val="accent2">
                    <a:lumMod val="50000"/>
                  </a:schemeClr>
                </a:solidFill>
                <a:latin typeface="Bookman Old Style" pitchFamily="18" charset="0"/>
              </a:rPr>
              <a:t> la </a:t>
            </a:r>
            <a:r>
              <a:rPr lang="en-US" b="1" i="1" u="sng" dirty="0" err="1">
                <a:solidFill>
                  <a:schemeClr val="accent2">
                    <a:lumMod val="50000"/>
                  </a:schemeClr>
                </a:solidFill>
                <a:latin typeface="Bookman Old Style" pitchFamily="18" charset="0"/>
              </a:rPr>
              <a:t>clasa</a:t>
            </a:r>
            <a:r>
              <a:rPr lang="en-US" b="1" i="1" u="sng" dirty="0">
                <a:solidFill>
                  <a:schemeClr val="accent2">
                    <a:lumMod val="50000"/>
                  </a:schemeClr>
                </a:solidFill>
                <a:latin typeface="Bookman Old Style" pitchFamily="18" charset="0"/>
              </a:rPr>
              <a:t> </a:t>
            </a:r>
            <a:r>
              <a:rPr lang="en-US" b="1" i="1" u="sng" dirty="0" err="1">
                <a:solidFill>
                  <a:schemeClr val="accent2">
                    <a:lumMod val="50000"/>
                  </a:schemeClr>
                </a:solidFill>
                <a:latin typeface="Bookman Old Style" pitchFamily="18" charset="0"/>
              </a:rPr>
              <a:t>pregatitoare</a:t>
            </a:r>
            <a:r>
              <a:rPr lang="en-US" b="1" i="1" u="sng" dirty="0">
                <a:solidFill>
                  <a:schemeClr val="accent2">
                    <a:lumMod val="50000"/>
                  </a:schemeClr>
                </a:solidFill>
                <a:latin typeface="Bookman Old Style" pitchFamily="18" charset="0"/>
              </a:rPr>
              <a:t>?</a:t>
            </a:r>
            <a:endParaRPr lang="ro-RO" dirty="0">
              <a:solidFill>
                <a:schemeClr val="accent2">
                  <a:lumMod val="50000"/>
                </a:schemeClr>
              </a:solidFill>
            </a:endParaRPr>
          </a:p>
        </p:txBody>
      </p:sp>
      <p:sp>
        <p:nvSpPr>
          <p:cNvPr id="12" name="Hexagon 11">
            <a:extLst>
              <a:ext uri="{FF2B5EF4-FFF2-40B4-BE49-F238E27FC236}">
                <a16:creationId xmlns:a16="http://schemas.microsoft.com/office/drawing/2014/main" id="{C3873C85-915A-113D-0894-56A100DC174D}"/>
              </a:ext>
            </a:extLst>
          </p:cNvPr>
          <p:cNvSpPr/>
          <p:nvPr/>
        </p:nvSpPr>
        <p:spPr>
          <a:xfrm>
            <a:off x="630265" y="1953536"/>
            <a:ext cx="2265674" cy="1512168"/>
          </a:xfrm>
          <a:prstGeom prst="hex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b="1" dirty="0">
                <a:solidFill>
                  <a:schemeClr val="tx1"/>
                </a:solidFill>
              </a:rPr>
              <a:t>Comunicare în limba română</a:t>
            </a:r>
          </a:p>
          <a:p>
            <a:pPr algn="ctr"/>
            <a:r>
              <a:rPr lang="ro-RO" b="1" dirty="0">
                <a:solidFill>
                  <a:schemeClr val="tx1"/>
                </a:solidFill>
              </a:rPr>
              <a:t>CLR</a:t>
            </a:r>
          </a:p>
        </p:txBody>
      </p:sp>
      <p:sp>
        <p:nvSpPr>
          <p:cNvPr id="15" name="Hexagon 14">
            <a:extLst>
              <a:ext uri="{FF2B5EF4-FFF2-40B4-BE49-F238E27FC236}">
                <a16:creationId xmlns:a16="http://schemas.microsoft.com/office/drawing/2014/main" id="{9A966419-62F5-5BF1-DE2B-72B07E7DD4C7}"/>
              </a:ext>
            </a:extLst>
          </p:cNvPr>
          <p:cNvSpPr/>
          <p:nvPr/>
        </p:nvSpPr>
        <p:spPr>
          <a:xfrm>
            <a:off x="3112119" y="1865196"/>
            <a:ext cx="2016224" cy="1512168"/>
          </a:xfrm>
          <a:prstGeom prst="hex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b="1" dirty="0">
                <a:solidFill>
                  <a:schemeClr val="tx1"/>
                </a:solidFill>
              </a:rPr>
              <a:t>Matematică și explorarea mediului</a:t>
            </a:r>
          </a:p>
          <a:p>
            <a:pPr algn="ctr"/>
            <a:r>
              <a:rPr lang="ro-RO" b="1" dirty="0">
                <a:solidFill>
                  <a:schemeClr val="tx1"/>
                </a:solidFill>
              </a:rPr>
              <a:t>MEM</a:t>
            </a:r>
          </a:p>
        </p:txBody>
      </p:sp>
      <p:pic>
        <p:nvPicPr>
          <p:cNvPr id="16" name="Picture 15">
            <a:extLst>
              <a:ext uri="{FF2B5EF4-FFF2-40B4-BE49-F238E27FC236}">
                <a16:creationId xmlns:a16="http://schemas.microsoft.com/office/drawing/2014/main" id="{2062F529-8AAA-6A73-F391-C9F8C1AFA9B4}"/>
              </a:ext>
            </a:extLst>
          </p:cNvPr>
          <p:cNvPicPr>
            <a:picLocks noChangeAspect="1"/>
          </p:cNvPicPr>
          <p:nvPr/>
        </p:nvPicPr>
        <p:blipFill>
          <a:blip r:embed="rId2"/>
          <a:stretch>
            <a:fillRect/>
          </a:stretch>
        </p:blipFill>
        <p:spPr>
          <a:xfrm>
            <a:off x="3546180" y="5193824"/>
            <a:ext cx="2036240" cy="1530229"/>
          </a:xfrm>
          <a:prstGeom prst="rect">
            <a:avLst/>
          </a:prstGeom>
        </p:spPr>
      </p:pic>
      <p:pic>
        <p:nvPicPr>
          <p:cNvPr id="17" name="Picture 16">
            <a:extLst>
              <a:ext uri="{FF2B5EF4-FFF2-40B4-BE49-F238E27FC236}">
                <a16:creationId xmlns:a16="http://schemas.microsoft.com/office/drawing/2014/main" id="{D6E1EAE4-2AB3-AAE3-53FB-CE55F75E0DE0}"/>
              </a:ext>
            </a:extLst>
          </p:cNvPr>
          <p:cNvPicPr>
            <a:picLocks noChangeAspect="1"/>
          </p:cNvPicPr>
          <p:nvPr/>
        </p:nvPicPr>
        <p:blipFill>
          <a:blip r:embed="rId2"/>
          <a:stretch>
            <a:fillRect/>
          </a:stretch>
        </p:blipFill>
        <p:spPr>
          <a:xfrm>
            <a:off x="5317419" y="1850648"/>
            <a:ext cx="2036240" cy="1530229"/>
          </a:xfrm>
          <a:prstGeom prst="rect">
            <a:avLst/>
          </a:prstGeom>
        </p:spPr>
      </p:pic>
      <p:pic>
        <p:nvPicPr>
          <p:cNvPr id="18" name="Picture 17">
            <a:extLst>
              <a:ext uri="{FF2B5EF4-FFF2-40B4-BE49-F238E27FC236}">
                <a16:creationId xmlns:a16="http://schemas.microsoft.com/office/drawing/2014/main" id="{A0DD4145-E22F-4219-32E2-1A5DAA50017D}"/>
              </a:ext>
            </a:extLst>
          </p:cNvPr>
          <p:cNvPicPr>
            <a:picLocks noChangeAspect="1"/>
          </p:cNvPicPr>
          <p:nvPr/>
        </p:nvPicPr>
        <p:blipFill>
          <a:blip r:embed="rId2"/>
          <a:stretch>
            <a:fillRect/>
          </a:stretch>
        </p:blipFill>
        <p:spPr>
          <a:xfrm>
            <a:off x="6294902" y="3406067"/>
            <a:ext cx="2036240" cy="1699093"/>
          </a:xfrm>
          <a:prstGeom prst="rect">
            <a:avLst/>
          </a:prstGeom>
        </p:spPr>
      </p:pic>
      <p:pic>
        <p:nvPicPr>
          <p:cNvPr id="19" name="Picture 18">
            <a:extLst>
              <a:ext uri="{FF2B5EF4-FFF2-40B4-BE49-F238E27FC236}">
                <a16:creationId xmlns:a16="http://schemas.microsoft.com/office/drawing/2014/main" id="{DB872BC6-2D65-5C94-76AC-D66E62F4385D}"/>
              </a:ext>
            </a:extLst>
          </p:cNvPr>
          <p:cNvPicPr>
            <a:picLocks noChangeAspect="1"/>
          </p:cNvPicPr>
          <p:nvPr/>
        </p:nvPicPr>
        <p:blipFill>
          <a:blip r:embed="rId2"/>
          <a:stretch>
            <a:fillRect/>
          </a:stretch>
        </p:blipFill>
        <p:spPr>
          <a:xfrm>
            <a:off x="1348547" y="5173045"/>
            <a:ext cx="2036240" cy="1530229"/>
          </a:xfrm>
          <a:prstGeom prst="rect">
            <a:avLst/>
          </a:prstGeom>
        </p:spPr>
      </p:pic>
      <p:pic>
        <p:nvPicPr>
          <p:cNvPr id="20" name="Picture 19">
            <a:extLst>
              <a:ext uri="{FF2B5EF4-FFF2-40B4-BE49-F238E27FC236}">
                <a16:creationId xmlns:a16="http://schemas.microsoft.com/office/drawing/2014/main" id="{9078D317-BBF5-B14B-CC73-EC66F96E5C99}"/>
              </a:ext>
            </a:extLst>
          </p:cNvPr>
          <p:cNvPicPr>
            <a:picLocks noChangeAspect="1"/>
          </p:cNvPicPr>
          <p:nvPr/>
        </p:nvPicPr>
        <p:blipFill>
          <a:blip r:embed="rId2"/>
          <a:stretch>
            <a:fillRect/>
          </a:stretch>
        </p:blipFill>
        <p:spPr>
          <a:xfrm>
            <a:off x="5764946" y="5215213"/>
            <a:ext cx="2036240" cy="1530229"/>
          </a:xfrm>
          <a:prstGeom prst="rect">
            <a:avLst/>
          </a:prstGeom>
        </p:spPr>
      </p:pic>
      <p:sp>
        <p:nvSpPr>
          <p:cNvPr id="23" name="TextBox 22">
            <a:extLst>
              <a:ext uri="{FF2B5EF4-FFF2-40B4-BE49-F238E27FC236}">
                <a16:creationId xmlns:a16="http://schemas.microsoft.com/office/drawing/2014/main" id="{B399CCC2-20E0-5C98-839F-F4ABC4683995}"/>
              </a:ext>
            </a:extLst>
          </p:cNvPr>
          <p:cNvSpPr txBox="1"/>
          <p:nvPr/>
        </p:nvSpPr>
        <p:spPr>
          <a:xfrm>
            <a:off x="5796920" y="2119288"/>
            <a:ext cx="1231427" cy="923330"/>
          </a:xfrm>
          <a:prstGeom prst="rect">
            <a:avLst/>
          </a:prstGeom>
          <a:noFill/>
        </p:spPr>
        <p:txBody>
          <a:bodyPr wrap="none" rtlCol="0">
            <a:spAutoFit/>
          </a:bodyPr>
          <a:lstStyle/>
          <a:p>
            <a:pPr algn="ctr"/>
            <a:r>
              <a:rPr lang="ro-RO" b="1" dirty="0"/>
              <a:t>Muzică și </a:t>
            </a:r>
          </a:p>
          <a:p>
            <a:pPr algn="ctr"/>
            <a:r>
              <a:rPr lang="ro-RO" b="1" dirty="0"/>
              <a:t>Mișcare</a:t>
            </a:r>
          </a:p>
          <a:p>
            <a:pPr algn="ctr"/>
            <a:r>
              <a:rPr lang="ro-RO" b="1" dirty="0"/>
              <a:t> MM</a:t>
            </a:r>
          </a:p>
        </p:txBody>
      </p:sp>
      <p:sp>
        <p:nvSpPr>
          <p:cNvPr id="24" name="TextBox 23">
            <a:extLst>
              <a:ext uri="{FF2B5EF4-FFF2-40B4-BE49-F238E27FC236}">
                <a16:creationId xmlns:a16="http://schemas.microsoft.com/office/drawing/2014/main" id="{A7F2D366-AD6B-8E2A-1B5A-4185136962F0}"/>
              </a:ext>
            </a:extLst>
          </p:cNvPr>
          <p:cNvSpPr txBox="1"/>
          <p:nvPr/>
        </p:nvSpPr>
        <p:spPr>
          <a:xfrm>
            <a:off x="6598914" y="3559381"/>
            <a:ext cx="1313567" cy="1477328"/>
          </a:xfrm>
          <a:prstGeom prst="rect">
            <a:avLst/>
          </a:prstGeom>
          <a:noFill/>
        </p:spPr>
        <p:txBody>
          <a:bodyPr wrap="square" rtlCol="0">
            <a:spAutoFit/>
          </a:bodyPr>
          <a:lstStyle/>
          <a:p>
            <a:pPr algn="ctr"/>
            <a:r>
              <a:rPr lang="ro-RO" b="1" dirty="0"/>
              <a:t>Arte vizuale și abilități practice</a:t>
            </a:r>
          </a:p>
          <a:p>
            <a:pPr algn="ctr"/>
            <a:r>
              <a:rPr lang="ro-RO" b="1" dirty="0"/>
              <a:t>AVAP</a:t>
            </a:r>
          </a:p>
        </p:txBody>
      </p:sp>
      <p:pic>
        <p:nvPicPr>
          <p:cNvPr id="26" name="Picture 25">
            <a:extLst>
              <a:ext uri="{FF2B5EF4-FFF2-40B4-BE49-F238E27FC236}">
                <a16:creationId xmlns:a16="http://schemas.microsoft.com/office/drawing/2014/main" id="{99C43E14-EEF3-27B5-E53C-6D7C57DD6A71}"/>
              </a:ext>
            </a:extLst>
          </p:cNvPr>
          <p:cNvPicPr>
            <a:picLocks noChangeAspect="1"/>
          </p:cNvPicPr>
          <p:nvPr/>
        </p:nvPicPr>
        <p:blipFill>
          <a:blip r:embed="rId3"/>
          <a:stretch>
            <a:fillRect/>
          </a:stretch>
        </p:blipFill>
        <p:spPr>
          <a:xfrm>
            <a:off x="2068233" y="3613584"/>
            <a:ext cx="2036240" cy="1536325"/>
          </a:xfrm>
          <a:prstGeom prst="rect">
            <a:avLst/>
          </a:prstGeom>
        </p:spPr>
      </p:pic>
      <p:sp>
        <p:nvSpPr>
          <p:cNvPr id="28" name="TextBox 27">
            <a:extLst>
              <a:ext uri="{FF2B5EF4-FFF2-40B4-BE49-F238E27FC236}">
                <a16:creationId xmlns:a16="http://schemas.microsoft.com/office/drawing/2014/main" id="{6BFC23CF-1F57-C0F5-8B34-1D4551174307}"/>
              </a:ext>
            </a:extLst>
          </p:cNvPr>
          <p:cNvSpPr txBox="1"/>
          <p:nvPr/>
        </p:nvSpPr>
        <p:spPr>
          <a:xfrm>
            <a:off x="2478073" y="3938448"/>
            <a:ext cx="1441650" cy="923330"/>
          </a:xfrm>
          <a:prstGeom prst="rect">
            <a:avLst/>
          </a:prstGeom>
          <a:noFill/>
        </p:spPr>
        <p:txBody>
          <a:bodyPr wrap="square">
            <a:spAutoFit/>
          </a:bodyPr>
          <a:lstStyle/>
          <a:p>
            <a:pPr algn="ctr"/>
            <a:r>
              <a:rPr lang="ro-RO" b="1" dirty="0"/>
              <a:t>Dezvoltare </a:t>
            </a:r>
          </a:p>
          <a:p>
            <a:pPr algn="ctr"/>
            <a:r>
              <a:rPr lang="ro-RO" b="1" dirty="0"/>
              <a:t>personală</a:t>
            </a:r>
          </a:p>
          <a:p>
            <a:pPr algn="ctr"/>
            <a:r>
              <a:rPr lang="ro-RO" b="1" dirty="0"/>
              <a:t>DP</a:t>
            </a:r>
          </a:p>
        </p:txBody>
      </p:sp>
      <p:sp>
        <p:nvSpPr>
          <p:cNvPr id="29" name="TextBox 28">
            <a:extLst>
              <a:ext uri="{FF2B5EF4-FFF2-40B4-BE49-F238E27FC236}">
                <a16:creationId xmlns:a16="http://schemas.microsoft.com/office/drawing/2014/main" id="{23924D70-5BAC-4439-1A46-3AC8CB31B860}"/>
              </a:ext>
            </a:extLst>
          </p:cNvPr>
          <p:cNvSpPr txBox="1"/>
          <p:nvPr/>
        </p:nvSpPr>
        <p:spPr>
          <a:xfrm>
            <a:off x="4067876" y="5602136"/>
            <a:ext cx="1191353" cy="646331"/>
          </a:xfrm>
          <a:prstGeom prst="rect">
            <a:avLst/>
          </a:prstGeom>
          <a:noFill/>
        </p:spPr>
        <p:txBody>
          <a:bodyPr wrap="none" rtlCol="0">
            <a:spAutoFit/>
          </a:bodyPr>
          <a:lstStyle/>
          <a:p>
            <a:pPr algn="ctr"/>
            <a:r>
              <a:rPr lang="ro-RO" b="1" dirty="0"/>
              <a:t>Educație </a:t>
            </a:r>
          </a:p>
          <a:p>
            <a:pPr algn="ctr"/>
            <a:r>
              <a:rPr lang="ro-RO" b="1" dirty="0"/>
              <a:t>fizică</a:t>
            </a:r>
          </a:p>
        </p:txBody>
      </p:sp>
      <p:sp>
        <p:nvSpPr>
          <p:cNvPr id="31" name="TextBox 30">
            <a:extLst>
              <a:ext uri="{FF2B5EF4-FFF2-40B4-BE49-F238E27FC236}">
                <a16:creationId xmlns:a16="http://schemas.microsoft.com/office/drawing/2014/main" id="{4D4AF695-7C1B-1064-88CC-B9EF8CCA21B9}"/>
              </a:ext>
            </a:extLst>
          </p:cNvPr>
          <p:cNvSpPr txBox="1"/>
          <p:nvPr/>
        </p:nvSpPr>
        <p:spPr>
          <a:xfrm>
            <a:off x="6335539" y="5740635"/>
            <a:ext cx="934051" cy="369332"/>
          </a:xfrm>
          <a:prstGeom prst="rect">
            <a:avLst/>
          </a:prstGeom>
          <a:noFill/>
        </p:spPr>
        <p:txBody>
          <a:bodyPr wrap="square">
            <a:spAutoFit/>
          </a:bodyPr>
          <a:lstStyle/>
          <a:p>
            <a:r>
              <a:rPr lang="ro-RO" b="1" dirty="0"/>
              <a:t>Religie</a:t>
            </a:r>
          </a:p>
        </p:txBody>
      </p:sp>
      <p:sp>
        <p:nvSpPr>
          <p:cNvPr id="32" name="TextBox 31">
            <a:extLst>
              <a:ext uri="{FF2B5EF4-FFF2-40B4-BE49-F238E27FC236}">
                <a16:creationId xmlns:a16="http://schemas.microsoft.com/office/drawing/2014/main" id="{6412A6F0-84F2-B7EA-BB66-8493A95B8C75}"/>
              </a:ext>
            </a:extLst>
          </p:cNvPr>
          <p:cNvSpPr txBox="1"/>
          <p:nvPr/>
        </p:nvSpPr>
        <p:spPr>
          <a:xfrm>
            <a:off x="1993736" y="5566675"/>
            <a:ext cx="1118383" cy="646331"/>
          </a:xfrm>
          <a:prstGeom prst="rect">
            <a:avLst/>
          </a:prstGeom>
          <a:noFill/>
        </p:spPr>
        <p:txBody>
          <a:bodyPr wrap="none" rtlCol="0">
            <a:spAutoFit/>
          </a:bodyPr>
          <a:lstStyle/>
          <a:p>
            <a:r>
              <a:rPr lang="ro-RO" b="1" dirty="0"/>
              <a:t>Limba </a:t>
            </a:r>
          </a:p>
          <a:p>
            <a:r>
              <a:rPr lang="ro-RO" b="1" dirty="0"/>
              <a:t>franceză</a:t>
            </a:r>
          </a:p>
        </p:txBody>
      </p:sp>
      <p:pic>
        <p:nvPicPr>
          <p:cNvPr id="33" name="Picture 32">
            <a:extLst>
              <a:ext uri="{FF2B5EF4-FFF2-40B4-BE49-F238E27FC236}">
                <a16:creationId xmlns:a16="http://schemas.microsoft.com/office/drawing/2014/main" id="{BA8DDA14-1866-1907-D960-5914B3CC80E5}"/>
              </a:ext>
            </a:extLst>
          </p:cNvPr>
          <p:cNvPicPr>
            <a:picLocks noChangeAspect="1"/>
          </p:cNvPicPr>
          <p:nvPr/>
        </p:nvPicPr>
        <p:blipFill>
          <a:blip r:embed="rId4"/>
          <a:stretch>
            <a:fillRect/>
          </a:stretch>
        </p:blipFill>
        <p:spPr>
          <a:xfrm>
            <a:off x="705223" y="3881518"/>
            <a:ext cx="1178260" cy="1512168"/>
          </a:xfrm>
          <a:prstGeom prst="rect">
            <a:avLst/>
          </a:prstGeom>
        </p:spPr>
      </p:pic>
      <p:pic>
        <p:nvPicPr>
          <p:cNvPr id="34" name="Picture 33">
            <a:extLst>
              <a:ext uri="{FF2B5EF4-FFF2-40B4-BE49-F238E27FC236}">
                <a16:creationId xmlns:a16="http://schemas.microsoft.com/office/drawing/2014/main" id="{B1A5ECD1-851B-AE38-13C3-BB3EB5A321E7}"/>
              </a:ext>
            </a:extLst>
          </p:cNvPr>
          <p:cNvPicPr>
            <a:picLocks noChangeAspect="1"/>
          </p:cNvPicPr>
          <p:nvPr/>
        </p:nvPicPr>
        <p:blipFill>
          <a:blip r:embed="rId3"/>
          <a:stretch>
            <a:fillRect/>
          </a:stretch>
        </p:blipFill>
        <p:spPr>
          <a:xfrm>
            <a:off x="4197627" y="3574179"/>
            <a:ext cx="2036240" cy="1536325"/>
          </a:xfrm>
          <a:prstGeom prst="rect">
            <a:avLst/>
          </a:prstGeom>
        </p:spPr>
      </p:pic>
      <p:sp>
        <p:nvSpPr>
          <p:cNvPr id="35" name="TextBox 34">
            <a:extLst>
              <a:ext uri="{FF2B5EF4-FFF2-40B4-BE49-F238E27FC236}">
                <a16:creationId xmlns:a16="http://schemas.microsoft.com/office/drawing/2014/main" id="{71458789-214A-43ED-7D62-D502D8345CBE}"/>
              </a:ext>
            </a:extLst>
          </p:cNvPr>
          <p:cNvSpPr txBox="1"/>
          <p:nvPr/>
        </p:nvSpPr>
        <p:spPr>
          <a:xfrm>
            <a:off x="4619118" y="3736144"/>
            <a:ext cx="1480644" cy="923330"/>
          </a:xfrm>
          <a:prstGeom prst="rect">
            <a:avLst/>
          </a:prstGeom>
          <a:noFill/>
        </p:spPr>
        <p:txBody>
          <a:bodyPr wrap="square" rtlCol="0">
            <a:spAutoFit/>
          </a:bodyPr>
          <a:lstStyle/>
          <a:p>
            <a:r>
              <a:rPr lang="ro-RO" b="1" dirty="0"/>
              <a:t>Opțional</a:t>
            </a:r>
          </a:p>
          <a:p>
            <a:r>
              <a:rPr lang="ro-RO" b="1" dirty="0"/>
              <a:t> ,,În lumea poveștilor”</a:t>
            </a:r>
          </a:p>
        </p:txBody>
      </p:sp>
    </p:spTree>
    <p:extLst>
      <p:ext uri="{BB962C8B-B14F-4D97-AF65-F5344CB8AC3E}">
        <p14:creationId xmlns:p14="http://schemas.microsoft.com/office/powerpoint/2010/main" val="406355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22122F-B4FB-E323-3CD0-A6BD6239CF5E}"/>
              </a:ext>
            </a:extLst>
          </p:cNvPr>
          <p:cNvSpPr txBox="1"/>
          <p:nvPr/>
        </p:nvSpPr>
        <p:spPr>
          <a:xfrm>
            <a:off x="539552" y="548680"/>
            <a:ext cx="7488832" cy="5509200"/>
          </a:xfrm>
          <a:prstGeom prst="rect">
            <a:avLst/>
          </a:prstGeom>
          <a:noFill/>
        </p:spPr>
        <p:txBody>
          <a:bodyPr wrap="square" rtlCol="0">
            <a:spAutoFit/>
          </a:bodyPr>
          <a:lstStyle/>
          <a:p>
            <a:pPr algn="ctr"/>
            <a:r>
              <a:rPr lang="ro-RO" b="1" dirty="0">
                <a:solidFill>
                  <a:srgbClr val="002060"/>
                </a:solidFill>
              </a:rPr>
              <a:t>Clasa pregătitoare – primul pas spre viața de școlar!</a:t>
            </a:r>
          </a:p>
          <a:p>
            <a:endParaRPr lang="ro-RO" dirty="0"/>
          </a:p>
          <a:p>
            <a:pPr marL="285750" indent="-285750">
              <a:buFont typeface="Wingdings" panose="05000000000000000000" pitchFamily="2" charset="2"/>
              <a:buChar char="ü"/>
            </a:pPr>
            <a:r>
              <a:rPr lang="ro-RO" sz="2000" b="1" dirty="0">
                <a:solidFill>
                  <a:srgbClr val="002060"/>
                </a:solidFill>
              </a:rPr>
              <a:t>Un început plin de emoție și descoperiri, unde copiii pășesc cu încredere în universul școlar. Într-un mediu prietenos și prielnic dezvoltării, învață să comunice, să colaboreze și să-și exprime creativitatea. Clasa pregătitoare le oferă șansa de a explora, de a experimenta și de a face trecerea ușoară de la grădiniță la școală, pregătindu-i pentru succes și autonomie în anii ce urmează.</a:t>
            </a:r>
            <a:endParaRPr lang="ro-RO" dirty="0"/>
          </a:p>
          <a:p>
            <a:endParaRPr lang="ro-RO" dirty="0"/>
          </a:p>
          <a:p>
            <a:pPr marL="285750" indent="-285750">
              <a:buFont typeface="Wingdings" panose="05000000000000000000" pitchFamily="2" charset="2"/>
              <a:buChar char="ü"/>
            </a:pPr>
            <a:r>
              <a:rPr lang="ro-RO" sz="2000" dirty="0">
                <a:solidFill>
                  <a:srgbClr val="002060"/>
                </a:solidFill>
              </a:rPr>
              <a:t>Programa școlară oferă activități variate și interactive, special concepute pentru vârsta copiilor. Învățarea se desfășoară prin jocuri și activități curriculare și extracurriculare captivante, care stimulează creativitatea și sprijină dezvoltarea abilităților sociale necesare integrării armonioase în societate.</a:t>
            </a:r>
          </a:p>
          <a:p>
            <a:pPr marL="285750" indent="-285750">
              <a:buFont typeface="Wingdings" panose="05000000000000000000" pitchFamily="2" charset="2"/>
              <a:buChar char="ü"/>
            </a:pPr>
            <a:endParaRPr lang="ro-RO" dirty="0"/>
          </a:p>
        </p:txBody>
      </p:sp>
      <p:pic>
        <p:nvPicPr>
          <p:cNvPr id="6" name="Picture 5">
            <a:extLst>
              <a:ext uri="{FF2B5EF4-FFF2-40B4-BE49-F238E27FC236}">
                <a16:creationId xmlns:a16="http://schemas.microsoft.com/office/drawing/2014/main" id="{9032CB92-C596-ECFF-EEE2-B76B41FAC923}"/>
              </a:ext>
            </a:extLst>
          </p:cNvPr>
          <p:cNvPicPr>
            <a:picLocks noChangeAspect="1"/>
          </p:cNvPicPr>
          <p:nvPr/>
        </p:nvPicPr>
        <p:blipFill>
          <a:blip r:embed="rId2"/>
          <a:stretch>
            <a:fillRect/>
          </a:stretch>
        </p:blipFill>
        <p:spPr>
          <a:xfrm>
            <a:off x="7427818" y="3068960"/>
            <a:ext cx="1176630" cy="1511939"/>
          </a:xfrm>
          <a:prstGeom prst="rect">
            <a:avLst/>
          </a:prstGeom>
        </p:spPr>
      </p:pic>
    </p:spTree>
    <p:extLst>
      <p:ext uri="{BB962C8B-B14F-4D97-AF65-F5344CB8AC3E}">
        <p14:creationId xmlns:p14="http://schemas.microsoft.com/office/powerpoint/2010/main" val="108569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34DA25-6A78-D26C-A258-C6523B85B6C4}"/>
              </a:ext>
            </a:extLst>
          </p:cNvPr>
          <p:cNvSpPr txBox="1"/>
          <p:nvPr/>
        </p:nvSpPr>
        <p:spPr>
          <a:xfrm>
            <a:off x="323528" y="548680"/>
            <a:ext cx="7920880" cy="6186309"/>
          </a:xfrm>
          <a:prstGeom prst="rect">
            <a:avLst/>
          </a:prstGeom>
          <a:noFill/>
        </p:spPr>
        <p:txBody>
          <a:bodyPr wrap="square" rtlCol="0">
            <a:spAutoFit/>
          </a:bodyPr>
          <a:lstStyle/>
          <a:p>
            <a:pPr marL="285750" indent="-285750">
              <a:buFont typeface="Wingdings" panose="05000000000000000000" pitchFamily="2" charset="2"/>
              <a:buChar char="v"/>
            </a:pPr>
            <a:r>
              <a:rPr lang="ro-RO" b="1" dirty="0">
                <a:solidFill>
                  <a:srgbClr val="002060"/>
                </a:solidFill>
              </a:rPr>
              <a:t>Activităţi didactice </a:t>
            </a:r>
          </a:p>
          <a:p>
            <a:r>
              <a:rPr lang="ro-RO" dirty="0"/>
              <a:t>       Variate, interactive și adaptate nevoilor copiilor.</a:t>
            </a:r>
          </a:p>
          <a:p>
            <a:r>
              <a:rPr lang="ro-RO" dirty="0"/>
              <a:t>       Susţinute de materiale didactice concrete și intuitive, menite să stimuleze curiozitatea, creativitatea și dorința de învățare, prin joc și explorare.</a:t>
            </a:r>
          </a:p>
          <a:p>
            <a:pPr marL="285750" indent="-285750">
              <a:buFont typeface="Wingdings" panose="05000000000000000000" pitchFamily="2" charset="2"/>
              <a:buChar char="v"/>
            </a:pPr>
            <a:r>
              <a:rPr lang="ro-RO" b="1" dirty="0">
                <a:solidFill>
                  <a:srgbClr val="002060"/>
                </a:solidFill>
              </a:rPr>
              <a:t>Evaluarea iniţială </a:t>
            </a:r>
          </a:p>
          <a:p>
            <a:r>
              <a:rPr lang="ro-RO" dirty="0"/>
              <a:t>      Se realizează în primele două săptămani,  predominant prin observare directă a elevilor.</a:t>
            </a:r>
          </a:p>
          <a:p>
            <a:endParaRPr lang="ro-RO" dirty="0"/>
          </a:p>
          <a:p>
            <a:pPr marL="285750" indent="-285750">
              <a:buFont typeface="Wingdings" panose="05000000000000000000" pitchFamily="2" charset="2"/>
              <a:buChar char="v"/>
            </a:pPr>
            <a:r>
              <a:rPr lang="ro-RO" b="1" dirty="0">
                <a:solidFill>
                  <a:srgbClr val="002060"/>
                </a:solidFill>
              </a:rPr>
              <a:t>Evaluarea continuă </a:t>
            </a:r>
          </a:p>
          <a:p>
            <a:r>
              <a:rPr lang="ro-RO" dirty="0"/>
              <a:t>      Observare sistematică a comportamentului</a:t>
            </a:r>
          </a:p>
          <a:p>
            <a:r>
              <a:rPr lang="ro-RO" dirty="0"/>
              <a:t>      Analiza produselor realizate de copii.</a:t>
            </a:r>
          </a:p>
          <a:p>
            <a:r>
              <a:rPr lang="ro-RO" dirty="0"/>
              <a:t>      Învățătorul folosește metode de apreciere, recompensă și încurajare.</a:t>
            </a:r>
          </a:p>
          <a:p>
            <a:endParaRPr lang="ro-RO" dirty="0"/>
          </a:p>
          <a:p>
            <a:pPr marL="285750" indent="-285750">
              <a:buFont typeface="Wingdings" panose="05000000000000000000" pitchFamily="2" charset="2"/>
              <a:buChar char="v"/>
            </a:pPr>
            <a:r>
              <a:rPr lang="ro-RO" b="1" dirty="0">
                <a:solidFill>
                  <a:srgbClr val="002060"/>
                </a:solidFill>
              </a:rPr>
              <a:t>Finalizarea evaluării</a:t>
            </a:r>
          </a:p>
          <a:p>
            <a:r>
              <a:rPr lang="ro-RO" dirty="0"/>
              <a:t>      În luna mai, prin completarea Raportului de evaluare.</a:t>
            </a:r>
          </a:p>
          <a:p>
            <a:endParaRPr lang="ro-RO" b="1" dirty="0">
              <a:solidFill>
                <a:srgbClr val="002060"/>
              </a:solidFill>
            </a:endParaRPr>
          </a:p>
          <a:p>
            <a:pPr marL="285750" indent="-285750">
              <a:buFont typeface="Wingdings" panose="05000000000000000000" pitchFamily="2" charset="2"/>
              <a:buChar char="v"/>
            </a:pPr>
            <a:r>
              <a:rPr lang="ro-RO" b="1" dirty="0">
                <a:solidFill>
                  <a:srgbClr val="002060"/>
                </a:solidFill>
              </a:rPr>
              <a:t>Fără calificative!</a:t>
            </a:r>
          </a:p>
          <a:p>
            <a:r>
              <a:rPr lang="ro-RO" dirty="0"/>
              <a:t>      Nu se acordă note și nu există carnet de note.</a:t>
            </a:r>
          </a:p>
          <a:p>
            <a:r>
              <a:rPr lang="ro-RO" dirty="0"/>
              <a:t>      În catalog se trec doar absențele.</a:t>
            </a:r>
          </a:p>
          <a:p>
            <a:endParaRPr lang="ro-RO" dirty="0"/>
          </a:p>
          <a:p>
            <a:pPr marL="285750" indent="-285750">
              <a:buFont typeface="Wingdings" panose="05000000000000000000" pitchFamily="2" charset="2"/>
              <a:buChar char="v"/>
            </a:pPr>
            <a:r>
              <a:rPr lang="ro-RO" b="1" dirty="0">
                <a:solidFill>
                  <a:srgbClr val="002060"/>
                </a:solidFill>
              </a:rPr>
              <a:t>Absențele se notează în catalog!</a:t>
            </a:r>
          </a:p>
        </p:txBody>
      </p:sp>
      <p:pic>
        <p:nvPicPr>
          <p:cNvPr id="3" name="Picture 2">
            <a:extLst>
              <a:ext uri="{FF2B5EF4-FFF2-40B4-BE49-F238E27FC236}">
                <a16:creationId xmlns:a16="http://schemas.microsoft.com/office/drawing/2014/main" id="{7B8E123E-60E2-274E-6DC7-FCCDEE358BA9}"/>
              </a:ext>
            </a:extLst>
          </p:cNvPr>
          <p:cNvPicPr>
            <a:picLocks noChangeAspect="1"/>
          </p:cNvPicPr>
          <p:nvPr/>
        </p:nvPicPr>
        <p:blipFill>
          <a:blip r:embed="rId2"/>
          <a:stretch>
            <a:fillRect/>
          </a:stretch>
        </p:blipFill>
        <p:spPr>
          <a:xfrm>
            <a:off x="6588224" y="4581128"/>
            <a:ext cx="1512168" cy="1728192"/>
          </a:xfrm>
          <a:prstGeom prst="rect">
            <a:avLst/>
          </a:prstGeom>
        </p:spPr>
      </p:pic>
    </p:spTree>
    <p:extLst>
      <p:ext uri="{BB962C8B-B14F-4D97-AF65-F5344CB8AC3E}">
        <p14:creationId xmlns:p14="http://schemas.microsoft.com/office/powerpoint/2010/main" val="121239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00B166-A1F5-5CFC-5698-28FD4ECB39FD}"/>
              </a:ext>
            </a:extLst>
          </p:cNvPr>
          <p:cNvPicPr>
            <a:picLocks noChangeAspect="1"/>
          </p:cNvPicPr>
          <p:nvPr/>
        </p:nvPicPr>
        <p:blipFill>
          <a:blip r:embed="rId2"/>
          <a:stretch>
            <a:fillRect/>
          </a:stretch>
        </p:blipFill>
        <p:spPr>
          <a:xfrm>
            <a:off x="323528" y="224644"/>
            <a:ext cx="8136904" cy="6408712"/>
          </a:xfrm>
          <a:prstGeom prst="rect">
            <a:avLst/>
          </a:prstGeom>
        </p:spPr>
      </p:pic>
      <p:sp>
        <p:nvSpPr>
          <p:cNvPr id="5" name="TextBox 4">
            <a:extLst>
              <a:ext uri="{FF2B5EF4-FFF2-40B4-BE49-F238E27FC236}">
                <a16:creationId xmlns:a16="http://schemas.microsoft.com/office/drawing/2014/main" id="{C552C667-8658-8F1B-0DC9-E1F468E34086}"/>
              </a:ext>
            </a:extLst>
          </p:cNvPr>
          <p:cNvSpPr txBox="1"/>
          <p:nvPr/>
        </p:nvSpPr>
        <p:spPr>
          <a:xfrm>
            <a:off x="1763688" y="1484784"/>
            <a:ext cx="4594122" cy="369332"/>
          </a:xfrm>
          <a:prstGeom prst="rect">
            <a:avLst/>
          </a:prstGeom>
          <a:noFill/>
        </p:spPr>
        <p:txBody>
          <a:bodyPr wrap="square">
            <a:spAutoFit/>
          </a:bodyPr>
          <a:lstStyle/>
          <a:p>
            <a:pPr algn="ctr"/>
            <a:r>
              <a:rPr lang="pt-BR" b="1" dirty="0">
                <a:solidFill>
                  <a:srgbClr val="002060"/>
                </a:solidFill>
              </a:rPr>
              <a:t>CUM ARATĂ O CLASĂ PREGĂTITOARE</a:t>
            </a:r>
            <a:r>
              <a:rPr lang="ro-RO" b="1" dirty="0">
                <a:solidFill>
                  <a:srgbClr val="002060"/>
                </a:solidFill>
              </a:rPr>
              <a:t>?</a:t>
            </a:r>
          </a:p>
        </p:txBody>
      </p:sp>
      <p:sp>
        <p:nvSpPr>
          <p:cNvPr id="7" name="TextBox 6">
            <a:extLst>
              <a:ext uri="{FF2B5EF4-FFF2-40B4-BE49-F238E27FC236}">
                <a16:creationId xmlns:a16="http://schemas.microsoft.com/office/drawing/2014/main" id="{CAB42A8D-FDF5-07EC-98CD-3C88CDB732EA}"/>
              </a:ext>
            </a:extLst>
          </p:cNvPr>
          <p:cNvSpPr txBox="1"/>
          <p:nvPr/>
        </p:nvSpPr>
        <p:spPr>
          <a:xfrm>
            <a:off x="1763688" y="2337985"/>
            <a:ext cx="5112747" cy="1754326"/>
          </a:xfrm>
          <a:prstGeom prst="rect">
            <a:avLst/>
          </a:prstGeom>
          <a:noFill/>
        </p:spPr>
        <p:txBody>
          <a:bodyPr wrap="square">
            <a:spAutoFit/>
          </a:bodyPr>
          <a:lstStyle/>
          <a:p>
            <a:pPr algn="ctr"/>
            <a:r>
              <a:rPr lang="ro-RO" b="1" dirty="0"/>
              <a:t>Sala de clasă trebuie să îi atragă pe copii din prima clipă. </a:t>
            </a:r>
          </a:p>
          <a:p>
            <a:pPr algn="ctr"/>
            <a:r>
              <a:rPr lang="ro-RO" b="1" dirty="0"/>
              <a:t>Aceasta este adaptată particularităților de vârstă, nevoilor și dorințelor lor, facilitează învățarea, sprijină independența și încurajează explorarea.</a:t>
            </a:r>
          </a:p>
        </p:txBody>
      </p:sp>
    </p:spTree>
    <p:extLst>
      <p:ext uri="{BB962C8B-B14F-4D97-AF65-F5344CB8AC3E}">
        <p14:creationId xmlns:p14="http://schemas.microsoft.com/office/powerpoint/2010/main" val="13604677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4580</TotalTime>
  <Words>1068</Words>
  <Application>Microsoft Office PowerPoint</Application>
  <PresentationFormat>Expunere pe ecran (4:3)</PresentationFormat>
  <Paragraphs>107</Paragraphs>
  <Slides>16</Slides>
  <Notes>0</Notes>
  <HiddenSlides>0</HiddenSlides>
  <MMClips>0</MMClips>
  <ScaleCrop>false</ScaleCrop>
  <HeadingPairs>
    <vt:vector size="6" baseType="variant">
      <vt:variant>
        <vt:lpstr>Fonturi utilizate</vt:lpstr>
      </vt:variant>
      <vt:variant>
        <vt:i4>12</vt:i4>
      </vt:variant>
      <vt:variant>
        <vt:lpstr>Temă</vt:lpstr>
      </vt:variant>
      <vt:variant>
        <vt:i4>1</vt:i4>
      </vt:variant>
      <vt:variant>
        <vt:lpstr>Titluri diapozitive</vt:lpstr>
      </vt:variant>
      <vt:variant>
        <vt:i4>16</vt:i4>
      </vt:variant>
    </vt:vector>
  </HeadingPairs>
  <TitlesOfParts>
    <vt:vector size="29" baseType="lpstr">
      <vt:lpstr>-apple-system</vt:lpstr>
      <vt:lpstr>Arial</vt:lpstr>
      <vt:lpstr>Arial Black</vt:lpstr>
      <vt:lpstr>Arial MT</vt:lpstr>
      <vt:lpstr>Bookman Old Style</vt:lpstr>
      <vt:lpstr>Calibri</vt:lpstr>
      <vt:lpstr>Cambria</vt:lpstr>
      <vt:lpstr>Comic Sans MS</vt:lpstr>
      <vt:lpstr>Times New Roman</vt:lpstr>
      <vt:lpstr>Trebuchet MS</vt:lpstr>
      <vt:lpstr>Wingdings</vt:lpstr>
      <vt:lpstr>Wingdings 3</vt:lpstr>
      <vt:lpstr>Facet</vt:lpstr>
      <vt:lpstr>           </vt:lpstr>
      <vt:lpstr>Prezentare PowerPoint</vt:lpstr>
      <vt:lpstr>Prezentare PowerPoint</vt:lpstr>
      <vt:lpstr>Prezentare PowerPoint</vt:lpstr>
      <vt:lpstr>Prezentare PowerPoint</vt:lpstr>
      <vt:lpstr>Ce învaţă copiii la clasa pregatitoare?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Universitatea din Bucureşti Facultatea de Psihologie şi Ştiinţele Educaţiei Departamentul pentru Formarea Profesorilor Filiala Focşani   </dc:title>
  <dc:creator>Acer</dc:creator>
  <cp:lastModifiedBy>User</cp:lastModifiedBy>
  <cp:revision>250</cp:revision>
  <dcterms:created xsi:type="dcterms:W3CDTF">2013-02-15T18:16:20Z</dcterms:created>
  <dcterms:modified xsi:type="dcterms:W3CDTF">2026-03-23T13:21:09Z</dcterms:modified>
</cp:coreProperties>
</file>